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3"/>
  </p:notesMasterIdLst>
  <p:sldIdLst>
    <p:sldId id="256" r:id="rId2"/>
    <p:sldId id="257" r:id="rId3"/>
    <p:sldId id="258" r:id="rId4"/>
    <p:sldId id="259" r:id="rId5"/>
    <p:sldId id="261" r:id="rId6"/>
    <p:sldId id="272" r:id="rId7"/>
    <p:sldId id="260" r:id="rId8"/>
    <p:sldId id="263" r:id="rId9"/>
    <p:sldId id="262" r:id="rId10"/>
    <p:sldId id="264" r:id="rId11"/>
    <p:sldId id="277" r:id="rId12"/>
    <p:sldId id="265" r:id="rId13"/>
    <p:sldId id="273" r:id="rId14"/>
    <p:sldId id="274" r:id="rId15"/>
    <p:sldId id="266" r:id="rId16"/>
    <p:sldId id="289" r:id="rId17"/>
    <p:sldId id="286" r:id="rId18"/>
    <p:sldId id="290" r:id="rId19"/>
    <p:sldId id="269" r:id="rId20"/>
    <p:sldId id="285" r:id="rId21"/>
    <p:sldId id="284" r:id="rId22"/>
    <p:sldId id="275" r:id="rId23"/>
    <p:sldId id="279" r:id="rId24"/>
    <p:sldId id="280" r:id="rId25"/>
    <p:sldId id="276" r:id="rId26"/>
    <p:sldId id="281" r:id="rId27"/>
    <p:sldId id="282" r:id="rId28"/>
    <p:sldId id="267" r:id="rId29"/>
    <p:sldId id="278" r:id="rId30"/>
    <p:sldId id="268" r:id="rId31"/>
    <p:sldId id="288" r:id="rId32"/>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00"/>
    <a:srgbClr val="0000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27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0D51A48B-AA8B-405A-B149-02712E3E3BF2}" type="datetimeFigureOut">
              <a:rPr kumimoji="1" lang="ja-JP" altLang="en-US" smtClean="0"/>
              <a:t>2013/10/7</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BAA314F-1800-4EF0-93F7-03525C75F271}" type="slidenum">
              <a:rPr kumimoji="1" lang="ja-JP" altLang="en-US" smtClean="0"/>
              <a:t>‹#›</a:t>
            </a:fld>
            <a:endParaRPr kumimoji="1" lang="ja-JP" altLang="en-US"/>
          </a:p>
        </p:txBody>
      </p:sp>
    </p:spTree>
    <p:extLst>
      <p:ext uri="{BB962C8B-B14F-4D97-AF65-F5344CB8AC3E}">
        <p14:creationId xmlns:p14="http://schemas.microsoft.com/office/powerpoint/2010/main" val="39533019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E93C6476-8088-4A4B-8255-0123DE4C2AF4}" type="slidenum">
              <a:rPr lang="en-US" altLang="ja-JP"/>
              <a:pPr/>
              <a:t>‹#›</a:t>
            </a:fld>
            <a:endParaRPr lang="en-US" altLang="ja-JP"/>
          </a:p>
        </p:txBody>
      </p:sp>
    </p:spTree>
    <p:extLst>
      <p:ext uri="{BB962C8B-B14F-4D97-AF65-F5344CB8AC3E}">
        <p14:creationId xmlns:p14="http://schemas.microsoft.com/office/powerpoint/2010/main" val="4234262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55131A35-BDF4-4BB8-B626-9708ABB13C61}" type="slidenum">
              <a:rPr lang="en-US" altLang="ja-JP"/>
              <a:pPr/>
              <a:t>‹#›</a:t>
            </a:fld>
            <a:endParaRPr lang="en-US" altLang="ja-JP"/>
          </a:p>
        </p:txBody>
      </p:sp>
    </p:spTree>
    <p:extLst>
      <p:ext uri="{BB962C8B-B14F-4D97-AF65-F5344CB8AC3E}">
        <p14:creationId xmlns:p14="http://schemas.microsoft.com/office/powerpoint/2010/main" val="359474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E25B779-756B-4739-87F3-B9CD4F4A6DD8}" type="slidenum">
              <a:rPr lang="en-US" altLang="ja-JP"/>
              <a:pPr/>
              <a:t>‹#›</a:t>
            </a:fld>
            <a:endParaRPr lang="en-US" altLang="ja-JP"/>
          </a:p>
        </p:txBody>
      </p:sp>
    </p:spTree>
    <p:extLst>
      <p:ext uri="{BB962C8B-B14F-4D97-AF65-F5344CB8AC3E}">
        <p14:creationId xmlns:p14="http://schemas.microsoft.com/office/powerpoint/2010/main" val="4700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8229600"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57200" y="3938588"/>
            <a:ext cx="8229600"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6" name="フッター プレースホルダー 5"/>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a:xfrm>
            <a:off x="6553200" y="6245225"/>
            <a:ext cx="2133600" cy="476250"/>
          </a:xfrm>
        </p:spPr>
        <p:txBody>
          <a:bodyPr/>
          <a:lstStyle>
            <a:lvl1pPr>
              <a:defRPr/>
            </a:lvl1pPr>
          </a:lstStyle>
          <a:p>
            <a:fld id="{60AB4FA0-D9BD-4C46-8D0C-80EBD9B517F4}" type="slidenum">
              <a:rPr lang="en-US" altLang="ja-JP"/>
              <a:pPr/>
              <a:t>‹#›</a:t>
            </a:fld>
            <a:endParaRPr lang="en-US" altLang="ja-JP"/>
          </a:p>
        </p:txBody>
      </p:sp>
    </p:spTree>
    <p:extLst>
      <p:ext uri="{BB962C8B-B14F-4D97-AF65-F5344CB8AC3E}">
        <p14:creationId xmlns:p14="http://schemas.microsoft.com/office/powerpoint/2010/main" val="3344803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5A2E639-4C91-4AE2-839D-2380395B4F4D}" type="slidenum">
              <a:rPr lang="en-US" altLang="ja-JP"/>
              <a:pPr/>
              <a:t>‹#›</a:t>
            </a:fld>
            <a:endParaRPr lang="en-US" altLang="ja-JP"/>
          </a:p>
        </p:txBody>
      </p:sp>
    </p:spTree>
    <p:extLst>
      <p:ext uri="{BB962C8B-B14F-4D97-AF65-F5344CB8AC3E}">
        <p14:creationId xmlns:p14="http://schemas.microsoft.com/office/powerpoint/2010/main" val="1723401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D5C0464E-B38D-4C8B-BB8D-6645A30E7135}" type="slidenum">
              <a:rPr lang="en-US" altLang="ja-JP"/>
              <a:pPr/>
              <a:t>‹#›</a:t>
            </a:fld>
            <a:endParaRPr lang="en-US" altLang="ja-JP"/>
          </a:p>
        </p:txBody>
      </p:sp>
    </p:spTree>
    <p:extLst>
      <p:ext uri="{BB962C8B-B14F-4D97-AF65-F5344CB8AC3E}">
        <p14:creationId xmlns:p14="http://schemas.microsoft.com/office/powerpoint/2010/main" val="3124680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71AC5F7D-28C0-4903-B468-4173B849DE6D}" type="slidenum">
              <a:rPr lang="en-US" altLang="ja-JP"/>
              <a:pPr/>
              <a:t>‹#›</a:t>
            </a:fld>
            <a:endParaRPr lang="en-US" altLang="ja-JP"/>
          </a:p>
        </p:txBody>
      </p:sp>
    </p:spTree>
    <p:extLst>
      <p:ext uri="{BB962C8B-B14F-4D97-AF65-F5344CB8AC3E}">
        <p14:creationId xmlns:p14="http://schemas.microsoft.com/office/powerpoint/2010/main" val="400242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2630C542-D332-48E3-8DC4-09FD50EBB250}" type="slidenum">
              <a:rPr lang="en-US" altLang="ja-JP"/>
              <a:pPr/>
              <a:t>‹#›</a:t>
            </a:fld>
            <a:endParaRPr lang="en-US" altLang="ja-JP"/>
          </a:p>
        </p:txBody>
      </p:sp>
    </p:spTree>
    <p:extLst>
      <p:ext uri="{BB962C8B-B14F-4D97-AF65-F5344CB8AC3E}">
        <p14:creationId xmlns:p14="http://schemas.microsoft.com/office/powerpoint/2010/main" val="3686436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B39DBBFA-4C8D-4DAF-8493-6143B8B6C40F}" type="slidenum">
              <a:rPr lang="en-US" altLang="ja-JP"/>
              <a:pPr/>
              <a:t>‹#›</a:t>
            </a:fld>
            <a:endParaRPr lang="en-US" altLang="ja-JP"/>
          </a:p>
        </p:txBody>
      </p:sp>
    </p:spTree>
    <p:extLst>
      <p:ext uri="{BB962C8B-B14F-4D97-AF65-F5344CB8AC3E}">
        <p14:creationId xmlns:p14="http://schemas.microsoft.com/office/powerpoint/2010/main" val="876559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FE787BB2-EF35-434A-9E23-90B9EE60D9D6}" type="slidenum">
              <a:rPr lang="en-US" altLang="ja-JP"/>
              <a:pPr/>
              <a:t>‹#›</a:t>
            </a:fld>
            <a:endParaRPr lang="en-US" altLang="ja-JP"/>
          </a:p>
        </p:txBody>
      </p:sp>
    </p:spTree>
    <p:extLst>
      <p:ext uri="{BB962C8B-B14F-4D97-AF65-F5344CB8AC3E}">
        <p14:creationId xmlns:p14="http://schemas.microsoft.com/office/powerpoint/2010/main" val="3572256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A20C8173-61F4-419A-8CCA-321907786B2D}" type="slidenum">
              <a:rPr lang="en-US" altLang="ja-JP"/>
              <a:pPr/>
              <a:t>‹#›</a:t>
            </a:fld>
            <a:endParaRPr lang="en-US" altLang="ja-JP"/>
          </a:p>
        </p:txBody>
      </p:sp>
    </p:spTree>
    <p:extLst>
      <p:ext uri="{BB962C8B-B14F-4D97-AF65-F5344CB8AC3E}">
        <p14:creationId xmlns:p14="http://schemas.microsoft.com/office/powerpoint/2010/main" val="86014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43CADE5F-56F2-426A-9B92-276915A25F8B}" type="slidenum">
              <a:rPr lang="en-US" altLang="ja-JP"/>
              <a:pPr/>
              <a:t>‹#›</a:t>
            </a:fld>
            <a:endParaRPr lang="en-US" altLang="ja-JP"/>
          </a:p>
        </p:txBody>
      </p:sp>
    </p:spTree>
    <p:extLst>
      <p:ext uri="{BB962C8B-B14F-4D97-AF65-F5344CB8AC3E}">
        <p14:creationId xmlns:p14="http://schemas.microsoft.com/office/powerpoint/2010/main" val="143736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9FE33EE-33FB-4865-8982-6B834473B9E5}"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exp1gw.ec.t.kanazawa-u.ac.jp/PCIF-1/hint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3" y="1196975"/>
            <a:ext cx="8280400" cy="3816350"/>
          </a:xfrm>
        </p:spPr>
        <p:txBody>
          <a:bodyPr/>
          <a:lstStyle/>
          <a:p>
            <a:r>
              <a:rPr lang="ja-JP" altLang="en-US" sz="4000"/>
              <a:t>情報システム工学実験第</a:t>
            </a:r>
            <a:r>
              <a:rPr lang="en-US" altLang="ja-JP" sz="4000"/>
              <a:t>1</a:t>
            </a:r>
            <a:br>
              <a:rPr lang="en-US" altLang="ja-JP" sz="4000"/>
            </a:br>
            <a:r>
              <a:rPr lang="en-US" altLang="ja-JP" sz="4000"/>
              <a:t>1-4</a:t>
            </a:r>
            <a:br>
              <a:rPr lang="en-US" altLang="ja-JP" sz="4000"/>
            </a:br>
            <a:r>
              <a:rPr lang="ja-JP" altLang="en-US" sz="5400"/>
              <a:t>パソコンによる</a:t>
            </a:r>
            <a:br>
              <a:rPr lang="ja-JP" altLang="en-US" sz="5400"/>
            </a:br>
            <a:r>
              <a:rPr lang="ja-JP" altLang="en-US" sz="5400"/>
              <a:t>計測インターフェース技術</a:t>
            </a:r>
            <a:r>
              <a:rPr lang="en-US" altLang="ja-JP" sz="5400"/>
              <a:t>1</a:t>
            </a:r>
          </a:p>
        </p:txBody>
      </p:sp>
      <p:sp>
        <p:nvSpPr>
          <p:cNvPr id="2" name="スライド番号プレースホルダー 1"/>
          <p:cNvSpPr>
            <a:spLocks noGrp="1"/>
          </p:cNvSpPr>
          <p:nvPr>
            <p:ph type="sldNum" sz="quarter" idx="12"/>
          </p:nvPr>
        </p:nvSpPr>
        <p:spPr/>
        <p:txBody>
          <a:bodyPr/>
          <a:lstStyle/>
          <a:p>
            <a:fld id="{E93C6476-8088-4A4B-8255-0123DE4C2AF4}" type="slidenum">
              <a:rPr lang="en-US" altLang="ja-JP" smtClean="0"/>
              <a:pPr/>
              <a:t>1</a:t>
            </a:fld>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a:t>実験の内容</a:t>
            </a:r>
          </a:p>
        </p:txBody>
      </p:sp>
      <p:sp>
        <p:nvSpPr>
          <p:cNvPr id="15363" name="Rectangle 3"/>
          <p:cNvSpPr>
            <a:spLocks noGrp="1" noChangeArrowheads="1"/>
          </p:cNvSpPr>
          <p:nvPr>
            <p:ph type="body" idx="1"/>
          </p:nvPr>
        </p:nvSpPr>
        <p:spPr/>
        <p:txBody>
          <a:bodyPr/>
          <a:lstStyle/>
          <a:p>
            <a:r>
              <a:rPr lang="ja-JP" altLang="en-US"/>
              <a:t>マイコンのプログラミング</a:t>
            </a:r>
            <a:r>
              <a:rPr lang="en-US" altLang="ja-JP"/>
              <a:t>(1</a:t>
            </a:r>
            <a:r>
              <a:rPr lang="ja-JP" altLang="en-US"/>
              <a:t>日目</a:t>
            </a:r>
            <a:r>
              <a:rPr lang="en-US" altLang="ja-JP"/>
              <a:t>)</a:t>
            </a:r>
          </a:p>
          <a:p>
            <a:pPr lvl="1"/>
            <a:r>
              <a:rPr lang="ja-JP" altLang="en-US"/>
              <a:t>入出力装置の扱い方</a:t>
            </a:r>
          </a:p>
          <a:p>
            <a:r>
              <a:rPr lang="en-US" altLang="ja-JP"/>
              <a:t>D/A</a:t>
            </a:r>
            <a:r>
              <a:rPr lang="ja-JP" altLang="en-US"/>
              <a:t>変換器</a:t>
            </a:r>
            <a:r>
              <a:rPr lang="en-US" altLang="ja-JP"/>
              <a:t>(1</a:t>
            </a:r>
            <a:r>
              <a:rPr lang="ja-JP" altLang="en-US"/>
              <a:t>日目～</a:t>
            </a:r>
            <a:r>
              <a:rPr lang="en-US" altLang="ja-JP"/>
              <a:t>2</a:t>
            </a:r>
            <a:r>
              <a:rPr lang="ja-JP" altLang="en-US"/>
              <a:t>日目</a:t>
            </a:r>
            <a:r>
              <a:rPr lang="en-US" altLang="ja-JP"/>
              <a:t>)</a:t>
            </a:r>
          </a:p>
          <a:p>
            <a:pPr lvl="1"/>
            <a:r>
              <a:rPr lang="ja-JP" altLang="en-US"/>
              <a:t>コンピュータでアナログ電圧を発生させる</a:t>
            </a:r>
          </a:p>
          <a:p>
            <a:r>
              <a:rPr lang="en-US" altLang="ja-JP"/>
              <a:t>A/D</a:t>
            </a:r>
            <a:r>
              <a:rPr lang="ja-JP" altLang="en-US"/>
              <a:t>変換器</a:t>
            </a:r>
            <a:r>
              <a:rPr lang="en-US" altLang="ja-JP"/>
              <a:t>(2</a:t>
            </a:r>
            <a:r>
              <a:rPr lang="ja-JP" altLang="en-US"/>
              <a:t>日目</a:t>
            </a:r>
            <a:r>
              <a:rPr lang="en-US" altLang="ja-JP"/>
              <a:t>)</a:t>
            </a:r>
          </a:p>
          <a:p>
            <a:pPr lvl="1"/>
            <a:r>
              <a:rPr lang="ja-JP" altLang="en-US"/>
              <a:t>コンピュータでアナログ電圧を測定する</a:t>
            </a:r>
          </a:p>
          <a:p>
            <a:r>
              <a:rPr lang="ja-JP" altLang="en-US"/>
              <a:t>入力・出力電圧の関係を測定する</a:t>
            </a:r>
            <a:r>
              <a:rPr lang="en-US" altLang="ja-JP"/>
              <a:t>(2</a:t>
            </a:r>
            <a:r>
              <a:rPr lang="ja-JP" altLang="en-US"/>
              <a:t>日目</a:t>
            </a:r>
            <a:r>
              <a:rPr lang="en-US" altLang="ja-JP"/>
              <a:t>)</a:t>
            </a:r>
          </a:p>
          <a:p>
            <a:r>
              <a:rPr lang="ja-JP" altLang="en-US"/>
              <a:t>自動測定</a:t>
            </a:r>
            <a:r>
              <a:rPr lang="en-US" altLang="ja-JP"/>
              <a:t>(</a:t>
            </a:r>
            <a:r>
              <a:rPr lang="ja-JP" altLang="en-US"/>
              <a:t>余裕があれば</a:t>
            </a:r>
            <a:r>
              <a:rPr lang="en-US" altLang="ja-JP"/>
              <a:t>)</a:t>
            </a:r>
          </a:p>
        </p:txBody>
      </p:sp>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10</a:t>
            </a:fld>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マイコンのプログラミング</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プログラムのコンパイルと実行</a:t>
            </a:r>
            <a:endParaRPr kumimoji="1" lang="en-US" altLang="ja-JP" dirty="0" smtClean="0"/>
          </a:p>
          <a:p>
            <a:r>
              <a:rPr lang="ja-JP" altLang="en-US" dirty="0"/>
              <a:t>押し</a:t>
            </a:r>
            <a:r>
              <a:rPr lang="ja-JP" altLang="en-US" dirty="0" smtClean="0"/>
              <a:t>ボタンスイッチ、</a:t>
            </a:r>
            <a:r>
              <a:rPr lang="en-US" altLang="ja-JP" dirty="0" smtClean="0"/>
              <a:t>LED</a:t>
            </a:r>
            <a:r>
              <a:rPr lang="ja-JP" altLang="en-US" dirty="0" err="1" smtClean="0"/>
              <a:t>、</a:t>
            </a:r>
            <a:r>
              <a:rPr lang="ja-JP" altLang="en-US" dirty="0" smtClean="0"/>
              <a:t>７セグメント</a:t>
            </a:r>
            <a:r>
              <a:rPr lang="en-US" altLang="ja-JP" dirty="0" smtClean="0"/>
              <a:t>LED</a:t>
            </a:r>
          </a:p>
          <a:p>
            <a:r>
              <a:rPr kumimoji="1" lang="ja-JP" altLang="en-US" dirty="0" smtClean="0"/>
              <a:t>数字を表示</a:t>
            </a:r>
            <a:endParaRPr kumimoji="1" lang="en-US" altLang="ja-JP" dirty="0" smtClean="0"/>
          </a:p>
          <a:p>
            <a:pPr lvl="1"/>
            <a:r>
              <a:rPr kumimoji="1" lang="en-US" altLang="ja-JP" dirty="0" smtClean="0"/>
              <a:t>1, 10, 100, 1000</a:t>
            </a:r>
            <a:r>
              <a:rPr kumimoji="1" lang="ja-JP" altLang="en-US" dirty="0" smtClean="0"/>
              <a:t>の桁を求める</a:t>
            </a:r>
            <a:endParaRPr kumimoji="1" lang="en-US" altLang="ja-JP" dirty="0" smtClean="0"/>
          </a:p>
          <a:p>
            <a:r>
              <a:rPr lang="ja-JP" altLang="en-US" dirty="0" smtClean="0"/>
              <a:t>数字を変化させながら表示</a:t>
            </a:r>
            <a:endParaRPr lang="en-US" altLang="ja-JP" dirty="0" smtClean="0"/>
          </a:p>
          <a:p>
            <a:pPr lvl="1"/>
            <a:r>
              <a:rPr kumimoji="1" lang="ja-JP" altLang="en-US" dirty="0"/>
              <a:t>自動的</a:t>
            </a:r>
            <a:r>
              <a:rPr kumimoji="1" lang="ja-JP" altLang="en-US" dirty="0" smtClean="0"/>
              <a:t>に増やす</a:t>
            </a:r>
            <a:r>
              <a:rPr kumimoji="1" lang="en-US" altLang="ja-JP" dirty="0" smtClean="0"/>
              <a:t>: for()</a:t>
            </a:r>
            <a:r>
              <a:rPr kumimoji="1" lang="ja-JP" altLang="en-US" dirty="0" smtClean="0"/>
              <a:t>ループ</a:t>
            </a:r>
            <a:endParaRPr kumimoji="1" lang="en-US" altLang="ja-JP" dirty="0" smtClean="0"/>
          </a:p>
          <a:p>
            <a:pPr lvl="1"/>
            <a:r>
              <a:rPr lang="ja-JP" altLang="en-US" dirty="0" smtClean="0"/>
              <a:t>スイッチを押したら変化</a:t>
            </a:r>
            <a:r>
              <a:rPr lang="en-US" altLang="ja-JP" dirty="0" smtClean="0"/>
              <a:t>: while()</a:t>
            </a:r>
            <a:r>
              <a:rPr lang="ja-JP" altLang="en-US" dirty="0" smtClean="0"/>
              <a:t>ループと</a:t>
            </a:r>
            <a:r>
              <a:rPr lang="en-US" altLang="ja-JP" dirty="0" smtClean="0"/>
              <a:t>if()</a:t>
            </a:r>
          </a:p>
          <a:p>
            <a:r>
              <a:rPr kumimoji="1" lang="ja-JP" altLang="en-US" dirty="0" smtClean="0"/>
              <a:t>整数型の表現範囲</a:t>
            </a:r>
            <a:endParaRPr kumimoji="1" lang="ja-JP" altLang="en-US" dirty="0"/>
          </a:p>
        </p:txBody>
      </p:sp>
      <p:sp>
        <p:nvSpPr>
          <p:cNvPr id="4" name="スライド番号プレースホルダー 3"/>
          <p:cNvSpPr>
            <a:spLocks noGrp="1"/>
          </p:cNvSpPr>
          <p:nvPr>
            <p:ph type="sldNum" sz="quarter" idx="12"/>
          </p:nvPr>
        </p:nvSpPr>
        <p:spPr/>
        <p:txBody>
          <a:bodyPr/>
          <a:lstStyle/>
          <a:p>
            <a:fld id="{75A2E639-4C91-4AE2-839D-2380395B4F4D}" type="slidenum">
              <a:rPr lang="en-US" altLang="ja-JP" smtClean="0"/>
              <a:pPr/>
              <a:t>11</a:t>
            </a:fld>
            <a:endParaRPr lang="en-US" altLang="ja-JP"/>
          </a:p>
        </p:txBody>
      </p:sp>
    </p:spTree>
    <p:extLst>
      <p:ext uri="{BB962C8B-B14F-4D97-AF65-F5344CB8AC3E}">
        <p14:creationId xmlns:p14="http://schemas.microsoft.com/office/powerpoint/2010/main" val="2322883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ja-JP"/>
              <a:t>D/A</a:t>
            </a:r>
            <a:r>
              <a:rPr lang="ja-JP" altLang="en-US"/>
              <a:t>変換器</a:t>
            </a:r>
          </a:p>
        </p:txBody>
      </p:sp>
      <p:sp>
        <p:nvSpPr>
          <p:cNvPr id="16387" name="Rectangle 3"/>
          <p:cNvSpPr>
            <a:spLocks noGrp="1" noChangeArrowheads="1"/>
          </p:cNvSpPr>
          <p:nvPr>
            <p:ph type="body" idx="1"/>
          </p:nvPr>
        </p:nvSpPr>
        <p:spPr>
          <a:xfrm>
            <a:off x="457200" y="1600200"/>
            <a:ext cx="8229600" cy="2981325"/>
          </a:xfrm>
        </p:spPr>
        <p:txBody>
          <a:bodyPr/>
          <a:lstStyle/>
          <a:p>
            <a:r>
              <a:rPr lang="en-US" altLang="ja-JP"/>
              <a:t>8bit</a:t>
            </a:r>
            <a:r>
              <a:rPr lang="ja-JP" altLang="en-US"/>
              <a:t>の数値を</a:t>
            </a:r>
            <a:r>
              <a:rPr lang="en-US" altLang="ja-JP"/>
              <a:t>D/A</a:t>
            </a:r>
            <a:r>
              <a:rPr lang="ja-JP" altLang="en-US"/>
              <a:t>変換器に送る</a:t>
            </a:r>
          </a:p>
          <a:p>
            <a:pPr lvl="1"/>
            <a:r>
              <a:rPr lang="en-US" altLang="ja-JP"/>
              <a:t>1bit</a:t>
            </a:r>
            <a:r>
              <a:rPr lang="ja-JP" altLang="en-US"/>
              <a:t>ずつ送るプログラムを作成</a:t>
            </a:r>
          </a:p>
          <a:p>
            <a:pPr lvl="1"/>
            <a:r>
              <a:rPr lang="ja-JP" altLang="en-US"/>
              <a:t>波形を正確に再現すること</a:t>
            </a:r>
          </a:p>
          <a:p>
            <a:r>
              <a:rPr lang="ja-JP" altLang="en-US"/>
              <a:t>アナログ電圧が出てくる→テスターで測定</a:t>
            </a:r>
          </a:p>
          <a:p>
            <a:r>
              <a:rPr lang="ja-JP" altLang="en-US"/>
              <a:t>数値と電圧の関係がわかる</a:t>
            </a:r>
          </a:p>
        </p:txBody>
      </p:sp>
      <p:pic>
        <p:nvPicPr>
          <p:cNvPr id="16388" name="Picture 4" descr="da-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738" y="4652963"/>
            <a:ext cx="7639050" cy="1809750"/>
          </a:xfrm>
          <a:prstGeom prst="rect">
            <a:avLst/>
          </a:prstGeom>
          <a:noFill/>
          <a:extLst>
            <a:ext uri="{909E8E84-426E-40DD-AFC4-6F175D3DCCD1}">
              <a14:hiddenFill xmlns:a14="http://schemas.microsoft.com/office/drawing/2010/main">
                <a:solidFill>
                  <a:srgbClr val="FFFFFF"/>
                </a:solidFill>
              </a14:hiddenFill>
            </a:ext>
          </a:extLst>
        </p:spPr>
      </p:pic>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12</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da-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738" y="980543"/>
            <a:ext cx="6991622" cy="1656369"/>
          </a:xfrm>
          <a:prstGeom prst="rect">
            <a:avLst/>
          </a:prstGeom>
          <a:noFill/>
          <a:extLst>
            <a:ext uri="{909E8E84-426E-40DD-AFC4-6F175D3DCCD1}">
              <a14:hiddenFill xmlns:a14="http://schemas.microsoft.com/office/drawing/2010/main">
                <a:solidFill>
                  <a:srgbClr val="FFFFFF"/>
                </a:solidFill>
              </a14:hiddenFill>
            </a:ext>
          </a:extLst>
        </p:spPr>
      </p:pic>
      <p:sp>
        <p:nvSpPr>
          <p:cNvPr id="16386" name="Rectangle 2"/>
          <p:cNvSpPr>
            <a:spLocks noGrp="1" noChangeArrowheads="1"/>
          </p:cNvSpPr>
          <p:nvPr>
            <p:ph type="title"/>
          </p:nvPr>
        </p:nvSpPr>
        <p:spPr>
          <a:xfrm>
            <a:off x="457200" y="116632"/>
            <a:ext cx="8229600" cy="792088"/>
          </a:xfrm>
        </p:spPr>
        <p:txBody>
          <a:bodyPr/>
          <a:lstStyle/>
          <a:p>
            <a:r>
              <a:rPr lang="en-US" altLang="ja-JP" dirty="0"/>
              <a:t>D/A</a:t>
            </a:r>
            <a:r>
              <a:rPr lang="ja-JP" altLang="en-US" dirty="0" smtClean="0"/>
              <a:t>変換のプログラム</a:t>
            </a:r>
            <a:r>
              <a:rPr lang="en-US" altLang="ja-JP" dirty="0" smtClean="0"/>
              <a:t>(1)</a:t>
            </a:r>
            <a:endParaRPr lang="ja-JP" altLang="en-US" dirty="0"/>
          </a:p>
        </p:txBody>
      </p:sp>
      <p:sp>
        <p:nvSpPr>
          <p:cNvPr id="2" name="テキスト ボックス 1"/>
          <p:cNvSpPr txBox="1"/>
          <p:nvPr/>
        </p:nvSpPr>
        <p:spPr>
          <a:xfrm>
            <a:off x="3923928" y="3068960"/>
            <a:ext cx="4032448" cy="369332"/>
          </a:xfrm>
          <a:prstGeom prst="rect">
            <a:avLst/>
          </a:prstGeom>
          <a:noFill/>
        </p:spPr>
        <p:txBody>
          <a:bodyPr wrap="square" rtlCol="0">
            <a:spAutoFit/>
          </a:bodyPr>
          <a:lstStyle/>
          <a:p>
            <a:endParaRPr kumimoji="1" lang="ja-JP" altLang="en-US" dirty="0"/>
          </a:p>
        </p:txBody>
      </p:sp>
      <p:sp>
        <p:nvSpPr>
          <p:cNvPr id="4" name="テキスト ボックス 3"/>
          <p:cNvSpPr txBox="1"/>
          <p:nvPr/>
        </p:nvSpPr>
        <p:spPr>
          <a:xfrm>
            <a:off x="2843808" y="2771050"/>
            <a:ext cx="5832648" cy="3970318"/>
          </a:xfrm>
          <a:prstGeom prst="rect">
            <a:avLst/>
          </a:prstGeom>
          <a:noFill/>
          <a:ln w="12700">
            <a:solidFill>
              <a:schemeClr val="tx1"/>
            </a:solidFill>
          </a:ln>
        </p:spPr>
        <p:txBody>
          <a:bodyPr wrap="square" rtlCol="0">
            <a:spAutoFit/>
          </a:bodyPr>
          <a:lstStyle/>
          <a:p>
            <a:r>
              <a:rPr lang="en-US" altLang="ja-JP" dirty="0">
                <a:latin typeface="MS UI Gothic" pitchFamily="50" charset="-128"/>
                <a:ea typeface="MS UI Gothic" pitchFamily="50" charset="-128"/>
              </a:rPr>
              <a:t>void </a:t>
            </a:r>
            <a:r>
              <a:rPr lang="en-US" altLang="ja-JP" dirty="0" err="1">
                <a:latin typeface="MS UI Gothic" pitchFamily="50" charset="-128"/>
                <a:ea typeface="MS UI Gothic" pitchFamily="50" charset="-128"/>
              </a:rPr>
              <a:t>DACwrite</a:t>
            </a:r>
            <a:r>
              <a:rPr lang="en-US" altLang="ja-JP" dirty="0">
                <a:latin typeface="MS UI Gothic" pitchFamily="50" charset="-128"/>
                <a:ea typeface="MS UI Gothic" pitchFamily="50" charset="-128"/>
              </a:rPr>
              <a:t>(unsigned char d)</a:t>
            </a:r>
          </a:p>
          <a:p>
            <a:r>
              <a:rPr lang="en-US" altLang="ja-JP" dirty="0">
                <a:latin typeface="MS UI Gothic" pitchFamily="50" charset="-128"/>
                <a:ea typeface="MS UI Gothic" pitchFamily="50" charset="-128"/>
              </a:rPr>
              <a:t>{</a:t>
            </a:r>
          </a:p>
          <a:p>
            <a:r>
              <a:rPr lang="en-US" altLang="ja-JP" dirty="0">
                <a:latin typeface="MS UI Gothic" pitchFamily="50" charset="-128"/>
                <a:ea typeface="MS UI Gothic" pitchFamily="50" charset="-128"/>
              </a:rPr>
              <a:t>  /* </a:t>
            </a:r>
            <a:r>
              <a:rPr lang="ja-JP" altLang="en-US" dirty="0">
                <a:latin typeface="MS UI Gothic" pitchFamily="50" charset="-128"/>
                <a:ea typeface="MS UI Gothic" pitchFamily="50" charset="-128"/>
              </a:rPr>
              <a:t>内部参照電圧を設定するおまじない *</a:t>
            </a:r>
            <a:r>
              <a:rPr lang="en-US" altLang="ja-JP" dirty="0">
                <a:latin typeface="MS UI Gothic" pitchFamily="50" charset="-128"/>
                <a:ea typeface="MS UI Gothic" pitchFamily="50" charset="-128"/>
              </a:rPr>
              <a:t>/</a:t>
            </a:r>
          </a:p>
          <a:p>
            <a:r>
              <a:rPr lang="en-US" altLang="ja-JP" dirty="0">
                <a:latin typeface="MS UI Gothic" pitchFamily="50" charset="-128"/>
                <a:ea typeface="MS UI Gothic" pitchFamily="50" charset="-128"/>
              </a:rPr>
              <a:t>  CS_DAC(1); CK(1); /* </a:t>
            </a:r>
            <a:r>
              <a:rPr lang="ja-JP" altLang="en-US" dirty="0">
                <a:latin typeface="MS UI Gothic" pitchFamily="50" charset="-128"/>
                <a:ea typeface="MS UI Gothic" pitchFamily="50" charset="-128"/>
              </a:rPr>
              <a:t>初期状態 *</a:t>
            </a:r>
            <a:r>
              <a:rPr lang="en-US" altLang="ja-JP" dirty="0">
                <a:latin typeface="MS UI Gothic" pitchFamily="50" charset="-128"/>
                <a:ea typeface="MS UI Gothic" pitchFamily="50" charset="-128"/>
              </a:rPr>
              <a:t>/</a:t>
            </a:r>
          </a:p>
          <a:p>
            <a:r>
              <a:rPr lang="en-US" altLang="ja-JP" dirty="0">
                <a:latin typeface="MS UI Gothic" pitchFamily="50" charset="-128"/>
                <a:ea typeface="MS UI Gothic" pitchFamily="50" charset="-128"/>
              </a:rPr>
              <a:t>  CS_DAC(0);</a:t>
            </a:r>
          </a:p>
          <a:p>
            <a:r>
              <a:rPr lang="en-US" altLang="ja-JP" dirty="0">
                <a:latin typeface="MS UI Gothic" pitchFamily="50" charset="-128"/>
                <a:ea typeface="MS UI Gothic" pitchFamily="50" charset="-128"/>
              </a:rPr>
              <a:t>  </a:t>
            </a:r>
            <a:r>
              <a:rPr lang="en-US" altLang="ja-JP" dirty="0" err="1">
                <a:latin typeface="MS UI Gothic" pitchFamily="50" charset="-128"/>
                <a:ea typeface="MS UI Gothic" pitchFamily="50" charset="-128"/>
              </a:rPr>
              <a:t>DACwrite_byte</a:t>
            </a:r>
            <a:r>
              <a:rPr lang="en-US" altLang="ja-JP" dirty="0">
                <a:latin typeface="MS UI Gothic" pitchFamily="50" charset="-128"/>
                <a:ea typeface="MS UI Gothic" pitchFamily="50" charset="-128"/>
              </a:rPr>
              <a:t>(0xd0); </a:t>
            </a:r>
            <a:r>
              <a:rPr lang="en-US" altLang="ja-JP" dirty="0" err="1">
                <a:latin typeface="MS UI Gothic" pitchFamily="50" charset="-128"/>
                <a:ea typeface="MS UI Gothic" pitchFamily="50" charset="-128"/>
              </a:rPr>
              <a:t>DACwrite_byte</a:t>
            </a:r>
            <a:r>
              <a:rPr lang="en-US" altLang="ja-JP" dirty="0">
                <a:latin typeface="MS UI Gothic" pitchFamily="50" charset="-128"/>
                <a:ea typeface="MS UI Gothic" pitchFamily="50" charset="-128"/>
              </a:rPr>
              <a:t>(0x02);</a:t>
            </a:r>
          </a:p>
          <a:p>
            <a:r>
              <a:rPr lang="en-US" altLang="ja-JP" dirty="0">
                <a:latin typeface="MS UI Gothic" pitchFamily="50" charset="-128"/>
                <a:ea typeface="MS UI Gothic" pitchFamily="50" charset="-128"/>
              </a:rPr>
              <a:t>  CS_DAC(1);</a:t>
            </a:r>
          </a:p>
          <a:p>
            <a:endParaRPr lang="en-US" altLang="ja-JP" dirty="0">
              <a:latin typeface="MS UI Gothic" pitchFamily="50" charset="-128"/>
              <a:ea typeface="MS UI Gothic" pitchFamily="50" charset="-128"/>
            </a:endParaRPr>
          </a:p>
          <a:p>
            <a:r>
              <a:rPr lang="en-US" altLang="ja-JP" dirty="0">
                <a:latin typeface="MS UI Gothic" pitchFamily="50" charset="-128"/>
                <a:ea typeface="MS UI Gothic" pitchFamily="50" charset="-128"/>
              </a:rPr>
              <a:t>  /* </a:t>
            </a:r>
            <a:r>
              <a:rPr lang="ja-JP" altLang="en-US" dirty="0">
                <a:latin typeface="MS UI Gothic" pitchFamily="50" charset="-128"/>
                <a:ea typeface="MS UI Gothic" pitchFamily="50" charset="-128"/>
              </a:rPr>
              <a:t>出力値</a:t>
            </a:r>
            <a:r>
              <a:rPr lang="en-US" altLang="ja-JP" dirty="0">
                <a:latin typeface="MS UI Gothic" pitchFamily="50" charset="-128"/>
                <a:ea typeface="MS UI Gothic" pitchFamily="50" charset="-128"/>
              </a:rPr>
              <a:t>d</a:t>
            </a:r>
            <a:r>
              <a:rPr lang="ja-JP" altLang="en-US" dirty="0">
                <a:latin typeface="MS UI Gothic" pitchFamily="50" charset="-128"/>
                <a:ea typeface="MS UI Gothic" pitchFamily="50" charset="-128"/>
              </a:rPr>
              <a:t>に対応する電圧を発生させる *</a:t>
            </a:r>
            <a:r>
              <a:rPr lang="en-US" altLang="ja-JP" dirty="0">
                <a:latin typeface="MS UI Gothic" pitchFamily="50" charset="-128"/>
                <a:ea typeface="MS UI Gothic" pitchFamily="50" charset="-128"/>
              </a:rPr>
              <a:t>/</a:t>
            </a:r>
          </a:p>
          <a:p>
            <a:r>
              <a:rPr lang="en-US" altLang="ja-JP" dirty="0">
                <a:latin typeface="MS UI Gothic" pitchFamily="50" charset="-128"/>
                <a:ea typeface="MS UI Gothic" pitchFamily="50" charset="-128"/>
              </a:rPr>
              <a:t>  CS_DAC(0);</a:t>
            </a:r>
          </a:p>
          <a:p>
            <a:r>
              <a:rPr lang="en-US" altLang="ja-JP" dirty="0">
                <a:latin typeface="MS UI Gothic" pitchFamily="50" charset="-128"/>
                <a:ea typeface="MS UI Gothic" pitchFamily="50" charset="-128"/>
              </a:rPr>
              <a:t>  </a:t>
            </a:r>
            <a:r>
              <a:rPr lang="en-US" altLang="ja-JP" dirty="0" err="1">
                <a:latin typeface="MS UI Gothic" pitchFamily="50" charset="-128"/>
                <a:ea typeface="MS UI Gothic" pitchFamily="50" charset="-128"/>
              </a:rPr>
              <a:t>DACwrite_byte</a:t>
            </a:r>
            <a:r>
              <a:rPr lang="en-US" altLang="ja-JP" dirty="0">
                <a:latin typeface="MS UI Gothic" pitchFamily="50" charset="-128"/>
                <a:ea typeface="MS UI Gothic" pitchFamily="50" charset="-128"/>
              </a:rPr>
              <a:t>(0xc0 | (d &gt;&gt; 4));</a:t>
            </a:r>
          </a:p>
          <a:p>
            <a:r>
              <a:rPr lang="en-US" altLang="ja-JP" dirty="0">
                <a:latin typeface="MS UI Gothic" pitchFamily="50" charset="-128"/>
                <a:ea typeface="MS UI Gothic" pitchFamily="50" charset="-128"/>
              </a:rPr>
              <a:t>  </a:t>
            </a:r>
            <a:r>
              <a:rPr lang="en-US" altLang="ja-JP" dirty="0" err="1">
                <a:latin typeface="MS UI Gothic" pitchFamily="50" charset="-128"/>
                <a:ea typeface="MS UI Gothic" pitchFamily="50" charset="-128"/>
              </a:rPr>
              <a:t>DACwrite_byte</a:t>
            </a:r>
            <a:r>
              <a:rPr lang="en-US" altLang="ja-JP" dirty="0">
                <a:latin typeface="MS UI Gothic" pitchFamily="50" charset="-128"/>
                <a:ea typeface="MS UI Gothic" pitchFamily="50" charset="-128"/>
              </a:rPr>
              <a:t>(d &lt;&lt; 4);</a:t>
            </a:r>
          </a:p>
          <a:p>
            <a:r>
              <a:rPr lang="en-US" altLang="ja-JP" dirty="0">
                <a:latin typeface="MS UI Gothic" pitchFamily="50" charset="-128"/>
                <a:ea typeface="MS UI Gothic" pitchFamily="50" charset="-128"/>
              </a:rPr>
              <a:t>  CS_DAC(1);</a:t>
            </a:r>
          </a:p>
          <a:p>
            <a:r>
              <a:rPr lang="en-US" altLang="ja-JP" dirty="0">
                <a:latin typeface="MS UI Gothic" pitchFamily="50" charset="-128"/>
                <a:ea typeface="MS UI Gothic" pitchFamily="50" charset="-128"/>
              </a:rPr>
              <a:t>}</a:t>
            </a:r>
          </a:p>
        </p:txBody>
      </p:sp>
      <p:grpSp>
        <p:nvGrpSpPr>
          <p:cNvPr id="24" name="グループ化 23"/>
          <p:cNvGrpSpPr/>
          <p:nvPr/>
        </p:nvGrpSpPr>
        <p:grpSpPr>
          <a:xfrm>
            <a:off x="1259632" y="1052736"/>
            <a:ext cx="5256584" cy="2853160"/>
            <a:chOff x="1259632" y="1052736"/>
            <a:chExt cx="5256584" cy="2853160"/>
          </a:xfrm>
        </p:grpSpPr>
        <p:sp>
          <p:nvSpPr>
            <p:cNvPr id="6" name="正方形/長方形 5"/>
            <p:cNvSpPr/>
            <p:nvPr/>
          </p:nvSpPr>
          <p:spPr>
            <a:xfrm>
              <a:off x="2987824" y="3644049"/>
              <a:ext cx="3528392" cy="2618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347931" y="1052736"/>
              <a:ext cx="199733" cy="19838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259632" y="2132856"/>
              <a:ext cx="199733" cy="19838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a:stCxn id="6" idx="1"/>
            </p:cNvCxnSpPr>
            <p:nvPr/>
          </p:nvCxnSpPr>
          <p:spPr>
            <a:xfrm flipH="1" flipV="1">
              <a:off x="1547664" y="1137864"/>
              <a:ext cx="1440160" cy="26371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flipV="1">
              <a:off x="1359498" y="2331245"/>
              <a:ext cx="1628326" cy="14306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5" name="グループ化 24"/>
          <p:cNvGrpSpPr/>
          <p:nvPr/>
        </p:nvGrpSpPr>
        <p:grpSpPr>
          <a:xfrm>
            <a:off x="1475657" y="2204864"/>
            <a:ext cx="2840892" cy="2003132"/>
            <a:chOff x="1475657" y="2204864"/>
            <a:chExt cx="2840892" cy="2003132"/>
          </a:xfrm>
        </p:grpSpPr>
        <p:sp>
          <p:nvSpPr>
            <p:cNvPr id="10" name="正方形/長方形 9"/>
            <p:cNvSpPr/>
            <p:nvPr/>
          </p:nvSpPr>
          <p:spPr>
            <a:xfrm>
              <a:off x="2987824" y="3946149"/>
              <a:ext cx="1328725" cy="26184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475657" y="2204864"/>
              <a:ext cx="360040" cy="43204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p:nvPr/>
          </p:nvCxnSpPr>
          <p:spPr>
            <a:xfrm flipH="1" flipV="1">
              <a:off x="1655677" y="2636912"/>
              <a:ext cx="1304289" cy="144016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26" name="グループ化 25"/>
          <p:cNvGrpSpPr/>
          <p:nvPr/>
        </p:nvGrpSpPr>
        <p:grpSpPr>
          <a:xfrm>
            <a:off x="2987823" y="2176728"/>
            <a:ext cx="4608513" cy="2579196"/>
            <a:chOff x="2987823" y="2176728"/>
            <a:chExt cx="4608513" cy="2579196"/>
          </a:xfrm>
        </p:grpSpPr>
        <p:sp>
          <p:nvSpPr>
            <p:cNvPr id="21" name="正方形/長方形 20"/>
            <p:cNvSpPr/>
            <p:nvPr/>
          </p:nvSpPr>
          <p:spPr>
            <a:xfrm>
              <a:off x="2987823" y="4494077"/>
              <a:ext cx="1328725" cy="261847"/>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236296" y="2176728"/>
              <a:ext cx="360040" cy="432048"/>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a:stCxn id="22" idx="2"/>
              <a:endCxn id="21" idx="3"/>
            </p:cNvCxnSpPr>
            <p:nvPr/>
          </p:nvCxnSpPr>
          <p:spPr>
            <a:xfrm flipH="1">
              <a:off x="4316548" y="2608776"/>
              <a:ext cx="3099768" cy="2016225"/>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grpSp>
      <p:grpSp>
        <p:nvGrpSpPr>
          <p:cNvPr id="16385" name="グループ化 16384"/>
          <p:cNvGrpSpPr/>
          <p:nvPr/>
        </p:nvGrpSpPr>
        <p:grpSpPr>
          <a:xfrm>
            <a:off x="1835696" y="980728"/>
            <a:ext cx="3528392" cy="3499564"/>
            <a:chOff x="1835696" y="980728"/>
            <a:chExt cx="3528392" cy="3499564"/>
          </a:xfrm>
        </p:grpSpPr>
        <p:sp>
          <p:nvSpPr>
            <p:cNvPr id="31" name="正方形/長方形 30"/>
            <p:cNvSpPr/>
            <p:nvPr/>
          </p:nvSpPr>
          <p:spPr>
            <a:xfrm>
              <a:off x="2961391" y="4218445"/>
              <a:ext cx="2139926" cy="261847"/>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a:stCxn id="32" idx="2"/>
            </p:cNvCxnSpPr>
            <p:nvPr/>
          </p:nvCxnSpPr>
          <p:spPr>
            <a:xfrm>
              <a:off x="3599892" y="2176728"/>
              <a:ext cx="1152128" cy="203126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938925" y="2152252"/>
              <a:ext cx="1080120" cy="369332"/>
            </a:xfrm>
            <a:prstGeom prst="rect">
              <a:avLst/>
            </a:prstGeom>
            <a:noFill/>
          </p:spPr>
          <p:txBody>
            <a:bodyPr wrap="square" rtlCol="0">
              <a:spAutoFit/>
            </a:bodyPr>
            <a:lstStyle/>
            <a:p>
              <a:r>
                <a:rPr lang="en-US" altLang="ja-JP" dirty="0" smtClean="0">
                  <a:solidFill>
                    <a:srgbClr val="7030A0"/>
                  </a:solidFill>
                </a:rPr>
                <a:t>8</a:t>
              </a:r>
              <a:r>
                <a:rPr lang="ja-JP" altLang="en-US" dirty="0" smtClean="0">
                  <a:solidFill>
                    <a:srgbClr val="7030A0"/>
                  </a:solidFill>
                </a:rPr>
                <a:t>ビット分</a:t>
              </a:r>
              <a:endParaRPr kumimoji="1" lang="ja-JP" altLang="en-US" dirty="0">
                <a:solidFill>
                  <a:srgbClr val="7030A0"/>
                </a:solidFill>
              </a:endParaRPr>
            </a:p>
          </p:txBody>
        </p:sp>
        <p:sp>
          <p:nvSpPr>
            <p:cNvPr id="32" name="正方形/長方形 31"/>
            <p:cNvSpPr/>
            <p:nvPr/>
          </p:nvSpPr>
          <p:spPr>
            <a:xfrm>
              <a:off x="1835696" y="980728"/>
              <a:ext cx="3528392" cy="11960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スライド番号プレースホルダー 2"/>
          <p:cNvSpPr>
            <a:spLocks noGrp="1"/>
          </p:cNvSpPr>
          <p:nvPr>
            <p:ph type="sldNum" sz="quarter" idx="12"/>
          </p:nvPr>
        </p:nvSpPr>
        <p:spPr/>
        <p:txBody>
          <a:bodyPr/>
          <a:lstStyle/>
          <a:p>
            <a:fld id="{75A2E639-4C91-4AE2-839D-2380395B4F4D}" type="slidenum">
              <a:rPr lang="en-US" altLang="ja-JP" smtClean="0"/>
              <a:pPr/>
              <a:t>13</a:t>
            </a:fld>
            <a:endParaRPr lang="en-US" altLang="ja-JP"/>
          </a:p>
        </p:txBody>
      </p:sp>
    </p:spTree>
    <p:extLst>
      <p:ext uri="{BB962C8B-B14F-4D97-AF65-F5344CB8AC3E}">
        <p14:creationId xmlns:p14="http://schemas.microsoft.com/office/powerpoint/2010/main" val="239317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4"/>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2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25"/>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1638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6385"/>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da-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738" y="980543"/>
            <a:ext cx="6991622" cy="1656369"/>
          </a:xfrm>
          <a:prstGeom prst="rect">
            <a:avLst/>
          </a:prstGeom>
          <a:noFill/>
          <a:extLst>
            <a:ext uri="{909E8E84-426E-40DD-AFC4-6F175D3DCCD1}">
              <a14:hiddenFill xmlns:a14="http://schemas.microsoft.com/office/drawing/2010/main">
                <a:solidFill>
                  <a:srgbClr val="FFFFFF"/>
                </a:solidFill>
              </a14:hiddenFill>
            </a:ext>
          </a:extLst>
        </p:spPr>
      </p:pic>
      <p:sp>
        <p:nvSpPr>
          <p:cNvPr id="16386" name="Rectangle 2"/>
          <p:cNvSpPr>
            <a:spLocks noGrp="1" noChangeArrowheads="1"/>
          </p:cNvSpPr>
          <p:nvPr>
            <p:ph type="title"/>
          </p:nvPr>
        </p:nvSpPr>
        <p:spPr>
          <a:xfrm>
            <a:off x="457200" y="116632"/>
            <a:ext cx="8229600" cy="792088"/>
          </a:xfrm>
        </p:spPr>
        <p:txBody>
          <a:bodyPr/>
          <a:lstStyle/>
          <a:p>
            <a:r>
              <a:rPr lang="en-US" altLang="ja-JP" dirty="0"/>
              <a:t>D/A</a:t>
            </a:r>
            <a:r>
              <a:rPr lang="ja-JP" altLang="en-US" dirty="0" smtClean="0"/>
              <a:t>変換のプログラム</a:t>
            </a:r>
            <a:r>
              <a:rPr lang="en-US" altLang="ja-JP" dirty="0" smtClean="0"/>
              <a:t>(2)</a:t>
            </a:r>
            <a:endParaRPr lang="ja-JP" altLang="en-US" dirty="0"/>
          </a:p>
        </p:txBody>
      </p:sp>
      <p:sp>
        <p:nvSpPr>
          <p:cNvPr id="2" name="テキスト ボックス 1"/>
          <p:cNvSpPr txBox="1"/>
          <p:nvPr/>
        </p:nvSpPr>
        <p:spPr>
          <a:xfrm>
            <a:off x="3923928" y="3068960"/>
            <a:ext cx="4032448" cy="369332"/>
          </a:xfrm>
          <a:prstGeom prst="rect">
            <a:avLst/>
          </a:prstGeom>
          <a:noFill/>
        </p:spPr>
        <p:txBody>
          <a:bodyPr wrap="square" rtlCol="0">
            <a:spAutoFit/>
          </a:bodyPr>
          <a:lstStyle/>
          <a:p>
            <a:endParaRPr lang="ja-JP" altLang="en-US" dirty="0">
              <a:solidFill>
                <a:srgbClr val="000000"/>
              </a:solidFill>
            </a:endParaRPr>
          </a:p>
        </p:txBody>
      </p:sp>
      <p:sp>
        <p:nvSpPr>
          <p:cNvPr id="4" name="テキスト ボックス 3"/>
          <p:cNvSpPr txBox="1"/>
          <p:nvPr/>
        </p:nvSpPr>
        <p:spPr>
          <a:xfrm>
            <a:off x="2843808" y="2771050"/>
            <a:ext cx="5832648" cy="2031325"/>
          </a:xfrm>
          <a:prstGeom prst="rect">
            <a:avLst/>
          </a:prstGeom>
          <a:noFill/>
          <a:ln w="12700">
            <a:solidFill>
              <a:schemeClr val="tx1"/>
            </a:solidFill>
          </a:ln>
        </p:spPr>
        <p:txBody>
          <a:bodyPr wrap="square" rtlCol="0">
            <a:spAutoFit/>
          </a:bodyPr>
          <a:lstStyle/>
          <a:p>
            <a:r>
              <a:rPr lang="en-US" altLang="ja-JP" dirty="0">
                <a:solidFill>
                  <a:srgbClr val="000000"/>
                </a:solidFill>
                <a:latin typeface="MS UI Gothic" pitchFamily="50" charset="-128"/>
                <a:ea typeface="MS UI Gothic" pitchFamily="50" charset="-128"/>
              </a:rPr>
              <a:t>void </a:t>
            </a:r>
            <a:r>
              <a:rPr lang="en-US" altLang="ja-JP" dirty="0" err="1" smtClean="0">
                <a:solidFill>
                  <a:srgbClr val="000000"/>
                </a:solidFill>
                <a:latin typeface="MS UI Gothic" pitchFamily="50" charset="-128"/>
                <a:ea typeface="MS UI Gothic" pitchFamily="50" charset="-128"/>
              </a:rPr>
              <a:t>DACwrite_byte</a:t>
            </a:r>
            <a:r>
              <a:rPr lang="en-US" altLang="ja-JP" dirty="0" smtClean="0">
                <a:solidFill>
                  <a:srgbClr val="000000"/>
                </a:solidFill>
                <a:latin typeface="MS UI Gothic" pitchFamily="50" charset="-128"/>
                <a:ea typeface="MS UI Gothic" pitchFamily="50" charset="-128"/>
              </a:rPr>
              <a:t>(unsigned </a:t>
            </a:r>
            <a:r>
              <a:rPr lang="en-US" altLang="ja-JP" dirty="0">
                <a:solidFill>
                  <a:srgbClr val="000000"/>
                </a:solidFill>
                <a:latin typeface="MS UI Gothic" pitchFamily="50" charset="-128"/>
                <a:ea typeface="MS UI Gothic" pitchFamily="50" charset="-128"/>
              </a:rPr>
              <a:t>char d)</a:t>
            </a:r>
          </a:p>
          <a:p>
            <a:r>
              <a:rPr lang="en-US" altLang="ja-JP" dirty="0" smtClean="0">
                <a:solidFill>
                  <a:srgbClr val="000000"/>
                </a:solidFill>
                <a:latin typeface="MS UI Gothic" pitchFamily="50" charset="-128"/>
                <a:ea typeface="MS UI Gothic" pitchFamily="50" charset="-128"/>
              </a:rPr>
              <a:t>{</a:t>
            </a:r>
          </a:p>
          <a:p>
            <a:r>
              <a:rPr lang="en-US" altLang="ja-JP" dirty="0">
                <a:solidFill>
                  <a:srgbClr val="000000"/>
                </a:solidFill>
                <a:latin typeface="MS UI Gothic" pitchFamily="50" charset="-128"/>
                <a:ea typeface="MS UI Gothic" pitchFamily="50" charset="-128"/>
              </a:rPr>
              <a:t> </a:t>
            </a:r>
            <a:r>
              <a:rPr lang="en-US" altLang="ja-JP" dirty="0" smtClean="0">
                <a:solidFill>
                  <a:srgbClr val="000000"/>
                </a:solidFill>
                <a:latin typeface="MS UI Gothic" pitchFamily="50" charset="-128"/>
                <a:ea typeface="MS UI Gothic" pitchFamily="50" charset="-128"/>
              </a:rPr>
              <a:t> d</a:t>
            </a:r>
            <a:r>
              <a:rPr lang="ja-JP" altLang="en-US" dirty="0" smtClean="0">
                <a:solidFill>
                  <a:srgbClr val="000000"/>
                </a:solidFill>
                <a:latin typeface="MS UI Gothic" pitchFamily="50" charset="-128"/>
                <a:ea typeface="MS UI Gothic" pitchFamily="50" charset="-128"/>
              </a:rPr>
              <a:t>の最上位ビットが</a:t>
            </a:r>
            <a:r>
              <a:rPr lang="en-US" altLang="ja-JP" dirty="0" smtClean="0">
                <a:solidFill>
                  <a:srgbClr val="000000"/>
                </a:solidFill>
                <a:latin typeface="MS UI Gothic" pitchFamily="50" charset="-128"/>
                <a:ea typeface="MS UI Gothic" pitchFamily="50" charset="-128"/>
              </a:rPr>
              <a:t>1</a:t>
            </a:r>
            <a:r>
              <a:rPr lang="ja-JP" altLang="en-US" dirty="0" smtClean="0">
                <a:solidFill>
                  <a:srgbClr val="000000"/>
                </a:solidFill>
                <a:latin typeface="MS UI Gothic" pitchFamily="50" charset="-128"/>
                <a:ea typeface="MS UI Gothic" pitchFamily="50" charset="-128"/>
              </a:rPr>
              <a:t>なら</a:t>
            </a:r>
            <a:r>
              <a:rPr lang="en-US" altLang="ja-JP" dirty="0" smtClean="0">
                <a:solidFill>
                  <a:srgbClr val="000000"/>
                </a:solidFill>
                <a:latin typeface="MS UI Gothic" pitchFamily="50" charset="-128"/>
                <a:ea typeface="MS UI Gothic" pitchFamily="50" charset="-128"/>
              </a:rPr>
              <a:t>DIN</a:t>
            </a:r>
            <a:r>
              <a:rPr lang="ja-JP" altLang="en-US" dirty="0" smtClean="0">
                <a:solidFill>
                  <a:srgbClr val="000000"/>
                </a:solidFill>
                <a:latin typeface="MS UI Gothic" pitchFamily="50" charset="-128"/>
                <a:ea typeface="MS UI Gothic" pitchFamily="50" charset="-128"/>
              </a:rPr>
              <a:t>を</a:t>
            </a:r>
            <a:r>
              <a:rPr lang="en-US" altLang="ja-JP" dirty="0" smtClean="0">
                <a:solidFill>
                  <a:srgbClr val="000000"/>
                </a:solidFill>
                <a:latin typeface="MS UI Gothic" pitchFamily="50" charset="-128"/>
                <a:ea typeface="MS UI Gothic" pitchFamily="50" charset="-128"/>
              </a:rPr>
              <a:t>Hi</a:t>
            </a:r>
            <a:r>
              <a:rPr lang="ja-JP" altLang="en-US" dirty="0" err="1" smtClean="0">
                <a:solidFill>
                  <a:srgbClr val="000000"/>
                </a:solidFill>
                <a:latin typeface="MS UI Gothic" pitchFamily="50" charset="-128"/>
                <a:ea typeface="MS UI Gothic" pitchFamily="50" charset="-128"/>
              </a:rPr>
              <a:t>、</a:t>
            </a:r>
            <a:r>
              <a:rPr lang="ja-JP" altLang="en-US" dirty="0" smtClean="0">
                <a:solidFill>
                  <a:srgbClr val="000000"/>
                </a:solidFill>
                <a:latin typeface="MS UI Gothic" pitchFamily="50" charset="-128"/>
                <a:ea typeface="MS UI Gothic" pitchFamily="50" charset="-128"/>
              </a:rPr>
              <a:t>そうでなければ</a:t>
            </a:r>
            <a:r>
              <a:rPr lang="en-US" altLang="ja-JP" dirty="0" smtClean="0">
                <a:solidFill>
                  <a:srgbClr val="000000"/>
                </a:solidFill>
                <a:latin typeface="MS UI Gothic" pitchFamily="50" charset="-128"/>
                <a:ea typeface="MS UI Gothic" pitchFamily="50" charset="-128"/>
              </a:rPr>
              <a:t>Lo;</a:t>
            </a:r>
          </a:p>
          <a:p>
            <a:r>
              <a:rPr lang="en-US" altLang="ja-JP" dirty="0">
                <a:solidFill>
                  <a:srgbClr val="000000"/>
                </a:solidFill>
                <a:latin typeface="MS UI Gothic" pitchFamily="50" charset="-128"/>
                <a:ea typeface="MS UI Gothic" pitchFamily="50" charset="-128"/>
              </a:rPr>
              <a:t> </a:t>
            </a:r>
            <a:r>
              <a:rPr lang="en-US" altLang="ja-JP" dirty="0" smtClean="0">
                <a:solidFill>
                  <a:srgbClr val="000000"/>
                </a:solidFill>
                <a:latin typeface="MS UI Gothic" pitchFamily="50" charset="-128"/>
                <a:ea typeface="MS UI Gothic" pitchFamily="50" charset="-128"/>
              </a:rPr>
              <a:t> SCLK</a:t>
            </a:r>
            <a:r>
              <a:rPr lang="ja-JP" altLang="en-US" dirty="0" smtClean="0">
                <a:solidFill>
                  <a:srgbClr val="000000"/>
                </a:solidFill>
                <a:latin typeface="MS UI Gothic" pitchFamily="50" charset="-128"/>
                <a:ea typeface="MS UI Gothic" pitchFamily="50" charset="-128"/>
              </a:rPr>
              <a:t>を</a:t>
            </a:r>
            <a:r>
              <a:rPr lang="en-US" altLang="ja-JP" dirty="0" smtClean="0">
                <a:solidFill>
                  <a:srgbClr val="000000"/>
                </a:solidFill>
                <a:latin typeface="MS UI Gothic" pitchFamily="50" charset="-128"/>
                <a:ea typeface="MS UI Gothic" pitchFamily="50" charset="-128"/>
              </a:rPr>
              <a:t>Hi</a:t>
            </a:r>
            <a:r>
              <a:rPr lang="ja-JP" altLang="en-US" dirty="0" smtClean="0">
                <a:solidFill>
                  <a:srgbClr val="000000"/>
                </a:solidFill>
                <a:latin typeface="MS UI Gothic" pitchFamily="50" charset="-128"/>
                <a:ea typeface="MS UI Gothic" pitchFamily="50" charset="-128"/>
              </a:rPr>
              <a:t>→</a:t>
            </a:r>
            <a:r>
              <a:rPr lang="en-US" altLang="ja-JP" dirty="0" smtClean="0">
                <a:solidFill>
                  <a:srgbClr val="000000"/>
                </a:solidFill>
                <a:latin typeface="MS UI Gothic" pitchFamily="50" charset="-128"/>
                <a:ea typeface="MS UI Gothic" pitchFamily="50" charset="-128"/>
              </a:rPr>
              <a:t>Lo</a:t>
            </a:r>
            <a:r>
              <a:rPr lang="ja-JP" altLang="en-US" dirty="0" smtClean="0">
                <a:solidFill>
                  <a:srgbClr val="000000"/>
                </a:solidFill>
                <a:latin typeface="MS UI Gothic" pitchFamily="50" charset="-128"/>
                <a:ea typeface="MS UI Gothic" pitchFamily="50" charset="-128"/>
              </a:rPr>
              <a:t>→</a:t>
            </a:r>
            <a:r>
              <a:rPr lang="en-US" altLang="ja-JP" dirty="0" smtClean="0">
                <a:solidFill>
                  <a:srgbClr val="000000"/>
                </a:solidFill>
                <a:latin typeface="MS UI Gothic" pitchFamily="50" charset="-128"/>
                <a:ea typeface="MS UI Gothic" pitchFamily="50" charset="-128"/>
              </a:rPr>
              <a:t>Hi;</a:t>
            </a:r>
            <a:endParaRPr lang="en-US" altLang="ja-JP" dirty="0">
              <a:solidFill>
                <a:srgbClr val="000000"/>
              </a:solidFill>
              <a:latin typeface="MS UI Gothic" pitchFamily="50" charset="-128"/>
              <a:ea typeface="MS UI Gothic" pitchFamily="50" charset="-128"/>
            </a:endParaRPr>
          </a:p>
          <a:p>
            <a:endParaRPr lang="en-US" altLang="ja-JP" dirty="0" smtClean="0">
              <a:solidFill>
                <a:srgbClr val="000000"/>
              </a:solidFill>
              <a:latin typeface="MS UI Gothic" pitchFamily="50" charset="-128"/>
              <a:ea typeface="MS UI Gothic" pitchFamily="50" charset="-128"/>
            </a:endParaRPr>
          </a:p>
          <a:p>
            <a:r>
              <a:rPr lang="en-US" altLang="ja-JP" dirty="0" smtClean="0">
                <a:solidFill>
                  <a:srgbClr val="000000"/>
                </a:solidFill>
                <a:latin typeface="MS UI Gothic" pitchFamily="50" charset="-128"/>
                <a:ea typeface="MS UI Gothic" pitchFamily="50" charset="-128"/>
              </a:rPr>
              <a:t>  </a:t>
            </a:r>
            <a:r>
              <a:rPr lang="ja-JP" altLang="en-US" dirty="0" smtClean="0">
                <a:solidFill>
                  <a:srgbClr val="000000"/>
                </a:solidFill>
                <a:latin typeface="MS UI Gothic" pitchFamily="50" charset="-128"/>
                <a:ea typeface="MS UI Gothic" pitchFamily="50" charset="-128"/>
              </a:rPr>
              <a:t>次のビットに同じ処理→合計</a:t>
            </a:r>
            <a:r>
              <a:rPr lang="en-US" altLang="ja-JP" dirty="0" smtClean="0">
                <a:solidFill>
                  <a:srgbClr val="000000"/>
                </a:solidFill>
                <a:latin typeface="MS UI Gothic" pitchFamily="50" charset="-128"/>
                <a:ea typeface="MS UI Gothic" pitchFamily="50" charset="-128"/>
              </a:rPr>
              <a:t>8</a:t>
            </a:r>
            <a:r>
              <a:rPr lang="ja-JP" altLang="en-US" dirty="0" smtClean="0">
                <a:solidFill>
                  <a:srgbClr val="000000"/>
                </a:solidFill>
                <a:latin typeface="MS UI Gothic" pitchFamily="50" charset="-128"/>
                <a:ea typeface="MS UI Gothic" pitchFamily="50" charset="-128"/>
              </a:rPr>
              <a:t>回</a:t>
            </a:r>
            <a:r>
              <a:rPr lang="en-US" altLang="ja-JP" dirty="0" smtClean="0">
                <a:solidFill>
                  <a:srgbClr val="000000"/>
                </a:solidFill>
                <a:latin typeface="MS UI Gothic" pitchFamily="50" charset="-128"/>
                <a:ea typeface="MS UI Gothic" pitchFamily="50" charset="-128"/>
              </a:rPr>
              <a:t>;</a:t>
            </a:r>
            <a:endParaRPr lang="en-US" altLang="ja-JP" dirty="0">
              <a:solidFill>
                <a:srgbClr val="000000"/>
              </a:solidFill>
              <a:latin typeface="MS UI Gothic" pitchFamily="50" charset="-128"/>
              <a:ea typeface="MS UI Gothic" pitchFamily="50" charset="-128"/>
            </a:endParaRPr>
          </a:p>
          <a:p>
            <a:r>
              <a:rPr lang="en-US" altLang="ja-JP" dirty="0" smtClean="0">
                <a:solidFill>
                  <a:srgbClr val="000000"/>
                </a:solidFill>
                <a:latin typeface="MS UI Gothic" pitchFamily="50" charset="-128"/>
                <a:ea typeface="MS UI Gothic" pitchFamily="50" charset="-128"/>
              </a:rPr>
              <a:t>}</a:t>
            </a:r>
            <a:endParaRPr lang="en-US" altLang="ja-JP" dirty="0">
              <a:solidFill>
                <a:srgbClr val="000000"/>
              </a:solidFill>
              <a:latin typeface="MS UI Gothic" pitchFamily="50" charset="-128"/>
              <a:ea typeface="MS UI Gothic" pitchFamily="50" charset="-128"/>
            </a:endParaRPr>
          </a:p>
        </p:txBody>
      </p:sp>
      <p:grpSp>
        <p:nvGrpSpPr>
          <p:cNvPr id="25" name="グループ化 24"/>
          <p:cNvGrpSpPr/>
          <p:nvPr/>
        </p:nvGrpSpPr>
        <p:grpSpPr>
          <a:xfrm>
            <a:off x="1863832" y="1628800"/>
            <a:ext cx="6097818" cy="2030292"/>
            <a:chOff x="1863832" y="1628800"/>
            <a:chExt cx="6097818" cy="2030292"/>
          </a:xfrm>
        </p:grpSpPr>
        <p:sp>
          <p:nvSpPr>
            <p:cNvPr id="10" name="正方形/長方形 9"/>
            <p:cNvSpPr/>
            <p:nvPr/>
          </p:nvSpPr>
          <p:spPr>
            <a:xfrm>
              <a:off x="2915816" y="3397245"/>
              <a:ext cx="5045834" cy="26184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7" name="正方形/長方形 16"/>
            <p:cNvSpPr/>
            <p:nvPr/>
          </p:nvSpPr>
          <p:spPr>
            <a:xfrm>
              <a:off x="1863832" y="1628800"/>
              <a:ext cx="360040" cy="43204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cxnSp>
          <p:nvCxnSpPr>
            <p:cNvPr id="18" name="直線コネクタ 17"/>
            <p:cNvCxnSpPr>
              <a:stCxn id="10" idx="1"/>
              <a:endCxn id="17" idx="2"/>
            </p:cNvCxnSpPr>
            <p:nvPr/>
          </p:nvCxnSpPr>
          <p:spPr>
            <a:xfrm flipH="1" flipV="1">
              <a:off x="2043852" y="2060848"/>
              <a:ext cx="871964" cy="1467321"/>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26" name="グループ化 25"/>
          <p:cNvGrpSpPr/>
          <p:nvPr/>
        </p:nvGrpSpPr>
        <p:grpSpPr>
          <a:xfrm>
            <a:off x="1907704" y="1052736"/>
            <a:ext cx="3362031" cy="2898007"/>
            <a:chOff x="1907704" y="1052736"/>
            <a:chExt cx="3362031" cy="2898007"/>
          </a:xfrm>
        </p:grpSpPr>
        <p:sp>
          <p:nvSpPr>
            <p:cNvPr id="21" name="正方形/長方形 20"/>
            <p:cNvSpPr/>
            <p:nvPr/>
          </p:nvSpPr>
          <p:spPr>
            <a:xfrm>
              <a:off x="2915816" y="3688896"/>
              <a:ext cx="2353919" cy="261847"/>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2" name="正方形/長方形 21"/>
            <p:cNvSpPr/>
            <p:nvPr/>
          </p:nvSpPr>
          <p:spPr>
            <a:xfrm>
              <a:off x="1907704" y="1052736"/>
              <a:ext cx="848955" cy="432048"/>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cxnSp>
          <p:nvCxnSpPr>
            <p:cNvPr id="23" name="直線コネクタ 22"/>
            <p:cNvCxnSpPr>
              <a:stCxn id="22" idx="2"/>
              <a:endCxn id="21" idx="0"/>
            </p:cNvCxnSpPr>
            <p:nvPr/>
          </p:nvCxnSpPr>
          <p:spPr>
            <a:xfrm>
              <a:off x="2332182" y="1484784"/>
              <a:ext cx="1760594" cy="2204112"/>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grpSp>
      <p:grpSp>
        <p:nvGrpSpPr>
          <p:cNvPr id="16385" name="グループ化 16384"/>
          <p:cNvGrpSpPr/>
          <p:nvPr/>
        </p:nvGrpSpPr>
        <p:grpSpPr>
          <a:xfrm>
            <a:off x="1835696" y="980728"/>
            <a:ext cx="4824536" cy="2119987"/>
            <a:chOff x="1835696" y="980728"/>
            <a:chExt cx="4824536" cy="2119987"/>
          </a:xfrm>
        </p:grpSpPr>
        <p:sp>
          <p:nvSpPr>
            <p:cNvPr id="31" name="正方形/長方形 30"/>
            <p:cNvSpPr/>
            <p:nvPr/>
          </p:nvSpPr>
          <p:spPr>
            <a:xfrm>
              <a:off x="2869222" y="2838868"/>
              <a:ext cx="3791010" cy="261847"/>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cxnSp>
          <p:nvCxnSpPr>
            <p:cNvPr id="33" name="直線コネクタ 32"/>
            <p:cNvCxnSpPr>
              <a:stCxn id="32" idx="2"/>
            </p:cNvCxnSpPr>
            <p:nvPr/>
          </p:nvCxnSpPr>
          <p:spPr>
            <a:xfrm>
              <a:off x="3599892" y="2176728"/>
              <a:ext cx="1419153" cy="66214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938925" y="2152252"/>
              <a:ext cx="1080120" cy="369332"/>
            </a:xfrm>
            <a:prstGeom prst="rect">
              <a:avLst/>
            </a:prstGeom>
            <a:noFill/>
          </p:spPr>
          <p:txBody>
            <a:bodyPr wrap="square" rtlCol="0">
              <a:spAutoFit/>
            </a:bodyPr>
            <a:lstStyle/>
            <a:p>
              <a:r>
                <a:rPr lang="en-US" altLang="ja-JP" dirty="0" smtClean="0">
                  <a:solidFill>
                    <a:srgbClr val="7030A0"/>
                  </a:solidFill>
                </a:rPr>
                <a:t>8</a:t>
              </a:r>
              <a:r>
                <a:rPr lang="ja-JP" altLang="en-US" dirty="0" smtClean="0">
                  <a:solidFill>
                    <a:srgbClr val="7030A0"/>
                  </a:solidFill>
                </a:rPr>
                <a:t>ビット分</a:t>
              </a:r>
              <a:endParaRPr lang="ja-JP" altLang="en-US" dirty="0">
                <a:solidFill>
                  <a:srgbClr val="7030A0"/>
                </a:solidFill>
              </a:endParaRPr>
            </a:p>
          </p:txBody>
        </p:sp>
        <p:sp>
          <p:nvSpPr>
            <p:cNvPr id="32" name="正方形/長方形 31"/>
            <p:cNvSpPr/>
            <p:nvPr/>
          </p:nvSpPr>
          <p:spPr>
            <a:xfrm>
              <a:off x="1835696" y="980728"/>
              <a:ext cx="3528392" cy="11960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
        <p:nvSpPr>
          <p:cNvPr id="3" name="スライド番号プレースホルダー 2"/>
          <p:cNvSpPr>
            <a:spLocks noGrp="1"/>
          </p:cNvSpPr>
          <p:nvPr>
            <p:ph type="sldNum" sz="quarter" idx="12"/>
          </p:nvPr>
        </p:nvSpPr>
        <p:spPr/>
        <p:txBody>
          <a:bodyPr/>
          <a:lstStyle/>
          <a:p>
            <a:fld id="{75A2E639-4C91-4AE2-839D-2380395B4F4D}" type="slidenum">
              <a:rPr lang="en-US" altLang="ja-JP" smtClean="0"/>
              <a:pPr/>
              <a:t>14</a:t>
            </a:fld>
            <a:endParaRPr lang="en-US" altLang="ja-JP"/>
          </a:p>
        </p:txBody>
      </p:sp>
    </p:spTree>
    <p:extLst>
      <p:ext uri="{BB962C8B-B14F-4D97-AF65-F5344CB8AC3E}">
        <p14:creationId xmlns:p14="http://schemas.microsoft.com/office/powerpoint/2010/main" val="80438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63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6385"/>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2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25"/>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ja-JP"/>
              <a:t>A/D</a:t>
            </a:r>
            <a:r>
              <a:rPr lang="ja-JP" altLang="en-US"/>
              <a:t>変換器</a:t>
            </a:r>
          </a:p>
        </p:txBody>
      </p:sp>
      <p:sp>
        <p:nvSpPr>
          <p:cNvPr id="17411" name="Rectangle 3"/>
          <p:cNvSpPr>
            <a:spLocks noGrp="1" noChangeArrowheads="1"/>
          </p:cNvSpPr>
          <p:nvPr>
            <p:ph type="body" idx="1"/>
          </p:nvPr>
        </p:nvSpPr>
        <p:spPr/>
        <p:txBody>
          <a:bodyPr/>
          <a:lstStyle/>
          <a:p>
            <a:r>
              <a:rPr lang="en-US" altLang="ja-JP"/>
              <a:t>8bit</a:t>
            </a:r>
            <a:r>
              <a:rPr lang="ja-JP" altLang="en-US"/>
              <a:t>の数値を</a:t>
            </a:r>
            <a:r>
              <a:rPr lang="en-US" altLang="ja-JP"/>
              <a:t>A/D</a:t>
            </a:r>
            <a:r>
              <a:rPr lang="ja-JP" altLang="en-US"/>
              <a:t>変換器から受け取る</a:t>
            </a:r>
          </a:p>
          <a:p>
            <a:pPr lvl="1"/>
            <a:r>
              <a:rPr lang="en-US" altLang="ja-JP"/>
              <a:t>1bit</a:t>
            </a:r>
            <a:r>
              <a:rPr lang="ja-JP" altLang="en-US"/>
              <a:t>ずつ受け取るプログラムを作成</a:t>
            </a:r>
          </a:p>
          <a:p>
            <a:pPr lvl="1"/>
            <a:r>
              <a:rPr lang="ja-JP" altLang="en-US"/>
              <a:t>波形を正確に再現すること</a:t>
            </a:r>
          </a:p>
          <a:p>
            <a:r>
              <a:rPr lang="ja-JP" altLang="en-US"/>
              <a:t>入力端子にアナログ電圧を与える</a:t>
            </a:r>
          </a:p>
          <a:p>
            <a:pPr lvl="1"/>
            <a:r>
              <a:rPr lang="en-US" altLang="ja-JP"/>
              <a:t>D/A</a:t>
            </a:r>
            <a:r>
              <a:rPr lang="ja-JP" altLang="en-US"/>
              <a:t>変換器の出力を使う</a:t>
            </a:r>
          </a:p>
          <a:p>
            <a:r>
              <a:rPr lang="ja-JP" altLang="en-US"/>
              <a:t>数値と電圧の関係がわかる</a:t>
            </a:r>
          </a:p>
        </p:txBody>
      </p:sp>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smtClean="0"/>
              <a:t>注意</a:t>
            </a:r>
            <a:r>
              <a:rPr lang="en-US" altLang="ja-JP" dirty="0" smtClean="0"/>
              <a:t>1: </a:t>
            </a:r>
            <a:r>
              <a:rPr lang="ja-JP" altLang="en-US" dirty="0" smtClean="0"/>
              <a:t>実際のプログラミング</a:t>
            </a:r>
            <a:endParaRPr lang="ja-JP" altLang="en-US" dirty="0"/>
          </a:p>
        </p:txBody>
      </p:sp>
      <p:sp>
        <p:nvSpPr>
          <p:cNvPr id="3075" name="Rectangle 3"/>
          <p:cNvSpPr>
            <a:spLocks noGrp="1" noChangeArrowheads="1"/>
          </p:cNvSpPr>
          <p:nvPr>
            <p:ph type="body" idx="1"/>
          </p:nvPr>
        </p:nvSpPr>
        <p:spPr>
          <a:xfrm>
            <a:off x="179512" y="1600200"/>
            <a:ext cx="8784976" cy="4997450"/>
          </a:xfrm>
        </p:spPr>
        <p:txBody>
          <a:bodyPr/>
          <a:lstStyle/>
          <a:p>
            <a:r>
              <a:rPr lang="ja-JP" altLang="en-US" dirty="0" smtClean="0"/>
              <a:t>穴埋め問題ではない</a:t>
            </a:r>
            <a:endParaRPr lang="en-US" altLang="ja-JP" dirty="0" smtClean="0"/>
          </a:p>
          <a:p>
            <a:r>
              <a:rPr lang="ja-JP" altLang="en-US" dirty="0" smtClean="0"/>
              <a:t>数式を翻訳するだけではない</a:t>
            </a:r>
            <a:endParaRPr lang="en-US" altLang="ja-JP" dirty="0" smtClean="0"/>
          </a:p>
          <a:p>
            <a:r>
              <a:rPr lang="ja-JP" altLang="en-US" dirty="0" smtClean="0"/>
              <a:t>あいまいな仕様→ソースコード</a:t>
            </a:r>
            <a:endParaRPr lang="en-US" altLang="ja-JP" dirty="0" smtClean="0"/>
          </a:p>
          <a:p>
            <a:pPr lvl="1"/>
            <a:r>
              <a:rPr lang="ja-JP" altLang="en-US" dirty="0" smtClean="0"/>
              <a:t>問題を理解</a:t>
            </a:r>
            <a:endParaRPr lang="en-US" altLang="ja-JP" dirty="0" smtClean="0"/>
          </a:p>
          <a:p>
            <a:pPr lvl="1"/>
            <a:r>
              <a:rPr lang="ja-JP" altLang="en-US" dirty="0"/>
              <a:t>処理</a:t>
            </a:r>
            <a:r>
              <a:rPr lang="ja-JP" altLang="en-US" dirty="0" smtClean="0"/>
              <a:t>方法を考案</a:t>
            </a:r>
            <a:endParaRPr lang="en-US" altLang="ja-JP" dirty="0" smtClean="0"/>
          </a:p>
          <a:p>
            <a:pPr lvl="1"/>
            <a:r>
              <a:rPr lang="ja-JP" altLang="en-US" dirty="0" smtClean="0"/>
              <a:t>コーディング</a:t>
            </a:r>
            <a:endParaRPr lang="en-US" altLang="ja-JP" dirty="0" smtClean="0"/>
          </a:p>
          <a:p>
            <a:pPr lvl="1"/>
            <a:r>
              <a:rPr lang="ja-JP" altLang="en-US" dirty="0" smtClean="0"/>
              <a:t>デバッグ </a:t>
            </a:r>
            <a:r>
              <a:rPr lang="en-US" altLang="ja-JP" dirty="0" smtClean="0"/>
              <a:t>(</a:t>
            </a:r>
            <a:r>
              <a:rPr lang="ja-JP" altLang="en-US" dirty="0" smtClean="0"/>
              <a:t>間違いの修正</a:t>
            </a:r>
            <a:r>
              <a:rPr lang="en-US" altLang="ja-JP" dirty="0" smtClean="0"/>
              <a:t>)</a:t>
            </a:r>
            <a:endParaRPr lang="ja-JP" altLang="en-US" dirty="0"/>
          </a:p>
        </p:txBody>
      </p:sp>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16</a:t>
            </a:fld>
            <a:endParaRPr lang="en-US" altLang="ja-JP"/>
          </a:p>
        </p:txBody>
      </p:sp>
    </p:spTree>
    <p:extLst>
      <p:ext uri="{BB962C8B-B14F-4D97-AF65-F5344CB8AC3E}">
        <p14:creationId xmlns:p14="http://schemas.microsoft.com/office/powerpoint/2010/main" val="2291923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注意</a:t>
            </a:r>
            <a:r>
              <a:rPr lang="en-US" altLang="ja-JP" dirty="0" smtClean="0"/>
              <a:t>2: </a:t>
            </a:r>
            <a:r>
              <a:rPr kumimoji="1" lang="ja-JP" altLang="en-US" dirty="0" smtClean="0"/>
              <a:t>コンパイラの制限など</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変数宣言の場所に注意</a:t>
            </a:r>
            <a:endParaRPr lang="en-US" altLang="ja-JP" sz="2800" dirty="0"/>
          </a:p>
          <a:p>
            <a:pPr marL="857250" lvl="2" indent="0">
              <a:buNone/>
            </a:pPr>
            <a:r>
              <a:rPr lang="en-US" altLang="ja-JP" dirty="0" err="1">
                <a:latin typeface="MS UI Gothic" pitchFamily="50" charset="-128"/>
                <a:ea typeface="MS UI Gothic" pitchFamily="50" charset="-128"/>
              </a:rPr>
              <a:t>int</a:t>
            </a:r>
            <a:r>
              <a:rPr lang="en-US" altLang="ja-JP" dirty="0">
                <a:latin typeface="MS UI Gothic" pitchFamily="50" charset="-128"/>
                <a:ea typeface="MS UI Gothic" pitchFamily="50" charset="-128"/>
              </a:rPr>
              <a:t> f() {</a:t>
            </a:r>
          </a:p>
          <a:p>
            <a:pPr marL="857250" lvl="2" indent="0">
              <a:buNone/>
            </a:pPr>
            <a:r>
              <a:rPr lang="en-US" altLang="ja-JP" dirty="0">
                <a:latin typeface="MS UI Gothic" pitchFamily="50" charset="-128"/>
                <a:ea typeface="MS UI Gothic" pitchFamily="50" charset="-128"/>
              </a:rPr>
              <a:t>  </a:t>
            </a:r>
            <a:r>
              <a:rPr lang="en-US" altLang="ja-JP" dirty="0" err="1">
                <a:latin typeface="MS UI Gothic" pitchFamily="50" charset="-128"/>
                <a:ea typeface="MS UI Gothic" pitchFamily="50" charset="-128"/>
              </a:rPr>
              <a:t>int</a:t>
            </a:r>
            <a:r>
              <a:rPr lang="en-US" altLang="ja-JP" dirty="0">
                <a:latin typeface="MS UI Gothic" pitchFamily="50" charset="-128"/>
                <a:ea typeface="MS UI Gothic" pitchFamily="50" charset="-128"/>
              </a:rPr>
              <a:t> a;		</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 これは</a:t>
            </a:r>
            <a:r>
              <a:rPr lang="en-US" altLang="ja-JP" dirty="0" smtClean="0">
                <a:latin typeface="MS UI Gothic" pitchFamily="50" charset="-128"/>
                <a:ea typeface="MS UI Gothic" pitchFamily="50" charset="-128"/>
              </a:rPr>
              <a:t>OK</a:t>
            </a:r>
            <a:endParaRPr lang="en-US" altLang="ja-JP" dirty="0">
              <a:latin typeface="MS UI Gothic" pitchFamily="50" charset="-128"/>
              <a:ea typeface="MS UI Gothic" pitchFamily="50" charset="-128"/>
            </a:endParaRPr>
          </a:p>
          <a:p>
            <a:pPr marL="857250" lvl="2" indent="0">
              <a:buNone/>
            </a:pPr>
            <a:r>
              <a:rPr lang="en-US" altLang="ja-JP" dirty="0">
                <a:latin typeface="MS UI Gothic" pitchFamily="50" charset="-128"/>
                <a:ea typeface="MS UI Gothic" pitchFamily="50" charset="-128"/>
              </a:rPr>
              <a:t>  a = 0</a:t>
            </a:r>
            <a:r>
              <a:rPr lang="en-US" altLang="ja-JP" dirty="0" smtClean="0">
                <a:latin typeface="MS UI Gothic" pitchFamily="50" charset="-128"/>
                <a:ea typeface="MS UI Gothic" pitchFamily="50" charset="-128"/>
              </a:rPr>
              <a:t>;		// </a:t>
            </a:r>
            <a:r>
              <a:rPr lang="ja-JP" altLang="en-US" dirty="0" smtClean="0">
                <a:latin typeface="MS UI Gothic" pitchFamily="50" charset="-128"/>
                <a:ea typeface="MS UI Gothic" pitchFamily="50" charset="-128"/>
              </a:rPr>
              <a:t>最初の実行文</a:t>
            </a:r>
            <a:endParaRPr lang="en-US" altLang="ja-JP" dirty="0">
              <a:latin typeface="MS UI Gothic" pitchFamily="50" charset="-128"/>
              <a:ea typeface="MS UI Gothic" pitchFamily="50" charset="-128"/>
            </a:endParaRPr>
          </a:p>
          <a:p>
            <a:pPr marL="857250" lvl="2" indent="0">
              <a:buNone/>
            </a:pPr>
            <a:r>
              <a:rPr lang="en-US" altLang="ja-JP" dirty="0">
                <a:latin typeface="MS UI Gothic" pitchFamily="50" charset="-128"/>
                <a:ea typeface="MS UI Gothic" pitchFamily="50" charset="-128"/>
              </a:rPr>
              <a:t>  </a:t>
            </a:r>
            <a:r>
              <a:rPr lang="en-US" altLang="ja-JP" dirty="0" err="1">
                <a:latin typeface="MS UI Gothic" pitchFamily="50" charset="-128"/>
                <a:ea typeface="MS UI Gothic" pitchFamily="50" charset="-128"/>
              </a:rPr>
              <a:t>int</a:t>
            </a:r>
            <a:r>
              <a:rPr lang="en-US" altLang="ja-JP" dirty="0">
                <a:latin typeface="MS UI Gothic" pitchFamily="50" charset="-128"/>
                <a:ea typeface="MS UI Gothic" pitchFamily="50" charset="-128"/>
              </a:rPr>
              <a:t> b;		// </a:t>
            </a:r>
            <a:r>
              <a:rPr lang="ja-JP" altLang="en-US" dirty="0">
                <a:latin typeface="MS UI Gothic" pitchFamily="50" charset="-128"/>
                <a:ea typeface="MS UI Gothic" pitchFamily="50" charset="-128"/>
              </a:rPr>
              <a:t>実行文の後に変数宣言を書くと</a:t>
            </a:r>
            <a:r>
              <a:rPr lang="ja-JP" altLang="en-US" dirty="0" smtClean="0">
                <a:latin typeface="MS UI Gothic" pitchFamily="50" charset="-128"/>
                <a:ea typeface="MS UI Gothic" pitchFamily="50" charset="-128"/>
              </a:rPr>
              <a:t>エラー</a:t>
            </a:r>
            <a:endParaRPr lang="en-US" altLang="ja-JP" dirty="0" smtClean="0">
              <a:latin typeface="MS UI Gothic" pitchFamily="50" charset="-128"/>
              <a:ea typeface="MS UI Gothic" pitchFamily="50" charset="-128"/>
            </a:endParaRPr>
          </a:p>
          <a:p>
            <a:pPr marL="514350" indent="-457200"/>
            <a:r>
              <a:rPr lang="ja-JP" altLang="en-US" dirty="0">
                <a:latin typeface="+mn-ea"/>
              </a:rPr>
              <a:t>実数が</a:t>
            </a:r>
            <a:r>
              <a:rPr lang="ja-JP" altLang="en-US" dirty="0" smtClean="0">
                <a:latin typeface="+mn-ea"/>
              </a:rPr>
              <a:t>使えない</a:t>
            </a:r>
            <a:endParaRPr lang="en-US" altLang="ja-JP" dirty="0">
              <a:latin typeface="+mn-ea"/>
            </a:endParaRPr>
          </a:p>
          <a:p>
            <a:pPr lvl="1"/>
            <a:r>
              <a:rPr lang="ja-JP" altLang="en-US" dirty="0" smtClean="0">
                <a:latin typeface="+mn-ea"/>
              </a:rPr>
              <a:t>無料版の制限</a:t>
            </a:r>
            <a:endParaRPr lang="en-US" altLang="ja-JP" dirty="0" smtClean="0">
              <a:latin typeface="+mn-ea"/>
            </a:endParaRPr>
          </a:p>
          <a:p>
            <a:pPr lvl="1"/>
            <a:r>
              <a:rPr lang="ja-JP" altLang="en-US" dirty="0" smtClean="0">
                <a:latin typeface="+mn-ea"/>
              </a:rPr>
              <a:t>浮動</a:t>
            </a:r>
            <a:r>
              <a:rPr lang="ja-JP" altLang="en-US" dirty="0">
                <a:latin typeface="+mn-ea"/>
              </a:rPr>
              <a:t>小数点用ライブラリが</a:t>
            </a:r>
            <a:r>
              <a:rPr lang="ja-JP" altLang="en-US" dirty="0" smtClean="0">
                <a:latin typeface="+mn-ea"/>
              </a:rPr>
              <a:t>無い</a:t>
            </a:r>
            <a:endParaRPr lang="en-US" altLang="ja-JP" dirty="0" smtClean="0">
              <a:latin typeface="+mn-ea"/>
            </a:endParaRPr>
          </a:p>
          <a:p>
            <a:pPr lvl="1"/>
            <a:r>
              <a:rPr kumimoji="1" lang="ja-JP" altLang="en-US" dirty="0" smtClean="0">
                <a:latin typeface="+mn-ea"/>
              </a:rPr>
              <a:t>使えないもの</a:t>
            </a:r>
            <a:r>
              <a:rPr kumimoji="1" lang="en-US" altLang="ja-JP" dirty="0" smtClean="0">
                <a:latin typeface="+mn-ea"/>
              </a:rPr>
              <a:t>: float, double, </a:t>
            </a:r>
            <a:r>
              <a:rPr kumimoji="1" lang="ja-JP" altLang="en-US" dirty="0" smtClean="0">
                <a:latin typeface="+mn-ea"/>
              </a:rPr>
              <a:t>小数点を含む定数</a:t>
            </a:r>
            <a:endParaRPr kumimoji="1" lang="ja-JP" altLang="en-US" dirty="0"/>
          </a:p>
        </p:txBody>
      </p:sp>
      <p:sp>
        <p:nvSpPr>
          <p:cNvPr id="4" name="スライド番号プレースホルダー 3"/>
          <p:cNvSpPr>
            <a:spLocks noGrp="1"/>
          </p:cNvSpPr>
          <p:nvPr>
            <p:ph type="sldNum" sz="quarter" idx="12"/>
          </p:nvPr>
        </p:nvSpPr>
        <p:spPr/>
        <p:txBody>
          <a:bodyPr/>
          <a:lstStyle/>
          <a:p>
            <a:fld id="{75A2E639-4C91-4AE2-839D-2380395B4F4D}" type="slidenum">
              <a:rPr lang="en-US" altLang="ja-JP" smtClean="0"/>
              <a:pPr/>
              <a:t>17</a:t>
            </a:fld>
            <a:endParaRPr lang="en-US" altLang="ja-JP"/>
          </a:p>
        </p:txBody>
      </p:sp>
    </p:spTree>
    <p:extLst>
      <p:ext uri="{BB962C8B-B14F-4D97-AF65-F5344CB8AC3E}">
        <p14:creationId xmlns:p14="http://schemas.microsoft.com/office/powerpoint/2010/main" val="2087310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dirty="0" smtClean="0"/>
              <a:t>注意</a:t>
            </a:r>
            <a:r>
              <a:rPr lang="en-US" altLang="ja-JP" dirty="0" smtClean="0"/>
              <a:t>3: </a:t>
            </a:r>
            <a:r>
              <a:rPr lang="ja-JP" altLang="en-US" dirty="0" smtClean="0"/>
              <a:t>実験日程</a:t>
            </a:r>
            <a:endParaRPr lang="ja-JP" altLang="en-US" dirty="0"/>
          </a:p>
        </p:txBody>
      </p:sp>
      <p:sp>
        <p:nvSpPr>
          <p:cNvPr id="15363" name="Rectangle 3"/>
          <p:cNvSpPr>
            <a:spLocks noGrp="1" noChangeArrowheads="1"/>
          </p:cNvSpPr>
          <p:nvPr>
            <p:ph type="body" idx="1"/>
          </p:nvPr>
        </p:nvSpPr>
        <p:spPr/>
        <p:txBody>
          <a:bodyPr/>
          <a:lstStyle/>
          <a:p>
            <a:r>
              <a:rPr lang="ja-JP" altLang="en-US" dirty="0"/>
              <a:t>マイコンのプログラミング</a:t>
            </a:r>
            <a:r>
              <a:rPr lang="en-US" altLang="ja-JP" dirty="0"/>
              <a:t>(</a:t>
            </a:r>
            <a:r>
              <a:rPr lang="en-US" altLang="ja-JP" dirty="0">
                <a:solidFill>
                  <a:srgbClr val="FF0000"/>
                </a:solidFill>
              </a:rPr>
              <a:t>1</a:t>
            </a:r>
            <a:r>
              <a:rPr lang="ja-JP" altLang="en-US" dirty="0">
                <a:solidFill>
                  <a:srgbClr val="FF0000"/>
                </a:solidFill>
              </a:rPr>
              <a:t>日目</a:t>
            </a:r>
            <a:r>
              <a:rPr lang="en-US" altLang="ja-JP" dirty="0"/>
              <a:t>)</a:t>
            </a:r>
          </a:p>
          <a:p>
            <a:pPr lvl="1"/>
            <a:r>
              <a:rPr lang="ja-JP" altLang="en-US" dirty="0"/>
              <a:t>入出力装置の扱い方</a:t>
            </a:r>
          </a:p>
          <a:p>
            <a:r>
              <a:rPr lang="en-US" altLang="ja-JP" dirty="0"/>
              <a:t>D/A</a:t>
            </a:r>
            <a:r>
              <a:rPr lang="ja-JP" altLang="en-US" dirty="0"/>
              <a:t>変換器</a:t>
            </a:r>
            <a:r>
              <a:rPr lang="en-US" altLang="ja-JP" dirty="0"/>
              <a:t>(</a:t>
            </a:r>
            <a:r>
              <a:rPr lang="en-US" altLang="ja-JP" dirty="0">
                <a:solidFill>
                  <a:srgbClr val="FF0000"/>
                </a:solidFill>
              </a:rPr>
              <a:t>1</a:t>
            </a:r>
            <a:r>
              <a:rPr lang="ja-JP" altLang="en-US" dirty="0">
                <a:solidFill>
                  <a:srgbClr val="FF0000"/>
                </a:solidFill>
              </a:rPr>
              <a:t>日目</a:t>
            </a:r>
            <a:r>
              <a:rPr lang="ja-JP" altLang="en-US" dirty="0"/>
              <a:t>～</a:t>
            </a:r>
            <a:r>
              <a:rPr lang="en-US" altLang="ja-JP" dirty="0"/>
              <a:t>2</a:t>
            </a:r>
            <a:r>
              <a:rPr lang="ja-JP" altLang="en-US" dirty="0"/>
              <a:t>日目</a:t>
            </a:r>
            <a:r>
              <a:rPr lang="en-US" altLang="ja-JP" dirty="0"/>
              <a:t>)</a:t>
            </a:r>
          </a:p>
          <a:p>
            <a:pPr lvl="1"/>
            <a:r>
              <a:rPr lang="ja-JP" altLang="en-US" dirty="0"/>
              <a:t>コンピュータでアナログ電圧を発生させる</a:t>
            </a:r>
          </a:p>
          <a:p>
            <a:r>
              <a:rPr lang="en-US" altLang="ja-JP" dirty="0"/>
              <a:t>A/D</a:t>
            </a:r>
            <a:r>
              <a:rPr lang="ja-JP" altLang="en-US" dirty="0"/>
              <a:t>変換器</a:t>
            </a:r>
            <a:r>
              <a:rPr lang="en-US" altLang="ja-JP" dirty="0"/>
              <a:t>(2</a:t>
            </a:r>
            <a:r>
              <a:rPr lang="ja-JP" altLang="en-US" dirty="0"/>
              <a:t>日目</a:t>
            </a:r>
            <a:r>
              <a:rPr lang="en-US" altLang="ja-JP" dirty="0"/>
              <a:t>)</a:t>
            </a:r>
          </a:p>
          <a:p>
            <a:pPr lvl="1"/>
            <a:r>
              <a:rPr lang="ja-JP" altLang="en-US" dirty="0"/>
              <a:t>コンピュータでアナログ電圧を測定する</a:t>
            </a:r>
          </a:p>
          <a:p>
            <a:r>
              <a:rPr lang="ja-JP" altLang="en-US" dirty="0"/>
              <a:t>入力・出力電圧の関係を測定する</a:t>
            </a:r>
            <a:r>
              <a:rPr lang="en-US" altLang="ja-JP" dirty="0"/>
              <a:t>(2</a:t>
            </a:r>
            <a:r>
              <a:rPr lang="ja-JP" altLang="en-US" dirty="0"/>
              <a:t>日目</a:t>
            </a:r>
            <a:r>
              <a:rPr lang="en-US" altLang="ja-JP" dirty="0"/>
              <a:t>)</a:t>
            </a:r>
          </a:p>
          <a:p>
            <a:r>
              <a:rPr lang="ja-JP" altLang="en-US" dirty="0"/>
              <a:t>自動測定</a:t>
            </a:r>
            <a:r>
              <a:rPr lang="en-US" altLang="ja-JP" dirty="0"/>
              <a:t>(</a:t>
            </a:r>
            <a:r>
              <a:rPr lang="ja-JP" altLang="en-US" dirty="0"/>
              <a:t>余裕があれば</a:t>
            </a:r>
            <a:r>
              <a:rPr lang="en-US" altLang="ja-JP" dirty="0"/>
              <a:t>)</a:t>
            </a:r>
          </a:p>
        </p:txBody>
      </p:sp>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18</a:t>
            </a:fld>
            <a:endParaRPr lang="en-US" altLang="ja-JP"/>
          </a:p>
        </p:txBody>
      </p:sp>
    </p:spTree>
    <p:extLst>
      <p:ext uri="{BB962C8B-B14F-4D97-AF65-F5344CB8AC3E}">
        <p14:creationId xmlns:p14="http://schemas.microsoft.com/office/powerpoint/2010/main" val="1296756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ja-JP" altLang="en-US" dirty="0" smtClean="0"/>
              <a:t>注意</a:t>
            </a:r>
            <a:r>
              <a:rPr lang="en-US" altLang="ja-JP" dirty="0" smtClean="0"/>
              <a:t>4:</a:t>
            </a:r>
            <a:r>
              <a:rPr lang="ja-JP" altLang="en-US" dirty="0" smtClean="0"/>
              <a:t> 急</a:t>
            </a:r>
            <a:r>
              <a:rPr lang="ja-JP" altLang="en-US" dirty="0"/>
              <a:t>がば回れ</a:t>
            </a:r>
          </a:p>
        </p:txBody>
      </p:sp>
      <p:sp>
        <p:nvSpPr>
          <p:cNvPr id="21507" name="Rectangle 3"/>
          <p:cNvSpPr>
            <a:spLocks noGrp="1" noChangeArrowheads="1"/>
          </p:cNvSpPr>
          <p:nvPr>
            <p:ph type="body" idx="1"/>
          </p:nvPr>
        </p:nvSpPr>
        <p:spPr/>
        <p:txBody>
          <a:bodyPr/>
          <a:lstStyle/>
          <a:p>
            <a:r>
              <a:rPr lang="ja-JP" altLang="en-US" dirty="0" smtClean="0"/>
              <a:t>「読み飛ばし」はトラブルのもと</a:t>
            </a:r>
            <a:endParaRPr lang="en-US" altLang="ja-JP" dirty="0" smtClean="0"/>
          </a:p>
          <a:p>
            <a:pPr lvl="1"/>
            <a:r>
              <a:rPr lang="ja-JP" altLang="en-US" dirty="0" smtClean="0"/>
              <a:t>禁止事項やヒントを無視</a:t>
            </a:r>
            <a:endParaRPr lang="en-US" altLang="ja-JP" dirty="0" smtClean="0"/>
          </a:p>
          <a:p>
            <a:r>
              <a:rPr lang="ja-JP" altLang="en-US" dirty="0" smtClean="0"/>
              <a:t>「ヒント」や「注意」をよく読もう</a:t>
            </a:r>
            <a:endParaRPr lang="en-US" altLang="ja-JP" dirty="0" smtClean="0"/>
          </a:p>
          <a:p>
            <a:pPr lvl="1"/>
            <a:r>
              <a:rPr lang="ja-JP" altLang="en-US" dirty="0" smtClean="0"/>
              <a:t>「演習」の後半</a:t>
            </a:r>
            <a:endParaRPr lang="ja-JP" altLang="en-US" dirty="0"/>
          </a:p>
          <a:p>
            <a:r>
              <a:rPr lang="ja-JP" altLang="en-US" dirty="0">
                <a:hlinkClick r:id="rId2"/>
              </a:rPr>
              <a:t>もしかしたら困ったときに開くとうれしいことがあるかもしれないヒント集</a:t>
            </a:r>
            <a:endParaRPr lang="ja-JP" altLang="en-US" dirty="0"/>
          </a:p>
        </p:txBody>
      </p:sp>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目的</a:t>
            </a:r>
          </a:p>
        </p:txBody>
      </p:sp>
      <p:sp>
        <p:nvSpPr>
          <p:cNvPr id="3075" name="Rectangle 3"/>
          <p:cNvSpPr>
            <a:spLocks noGrp="1" noChangeArrowheads="1"/>
          </p:cNvSpPr>
          <p:nvPr>
            <p:ph type="body" idx="1"/>
          </p:nvPr>
        </p:nvSpPr>
        <p:spPr>
          <a:xfrm>
            <a:off x="179512" y="1600200"/>
            <a:ext cx="8784976" cy="4997450"/>
          </a:xfrm>
        </p:spPr>
        <p:txBody>
          <a:bodyPr/>
          <a:lstStyle/>
          <a:p>
            <a:r>
              <a:rPr lang="ja-JP" altLang="en-US" sz="2800" dirty="0"/>
              <a:t>マイクロプロセッサを用いた自動計測の</a:t>
            </a:r>
          </a:p>
          <a:p>
            <a:pPr lvl="1"/>
            <a:r>
              <a:rPr lang="ja-JP" altLang="en-US" dirty="0"/>
              <a:t>ハードウエア</a:t>
            </a:r>
          </a:p>
          <a:p>
            <a:pPr lvl="1"/>
            <a:r>
              <a:rPr lang="ja-JP" altLang="en-US" dirty="0"/>
              <a:t>ソフトウエア</a:t>
            </a:r>
          </a:p>
          <a:p>
            <a:pPr>
              <a:buFontTx/>
              <a:buNone/>
            </a:pPr>
            <a:r>
              <a:rPr lang="ja-JP" altLang="en-US" dirty="0"/>
              <a:t>　を理解する </a:t>
            </a:r>
          </a:p>
          <a:p>
            <a:r>
              <a:rPr lang="ja-JP" altLang="en-US" sz="2800" dirty="0"/>
              <a:t>計算機ハードウェアを理解する </a:t>
            </a:r>
            <a:r>
              <a:rPr lang="en-US" altLang="ja-JP" sz="2800" dirty="0"/>
              <a:t>(</a:t>
            </a:r>
            <a:r>
              <a:rPr lang="ja-JP" altLang="en-US" sz="2800" dirty="0"/>
              <a:t>情報コース</a:t>
            </a:r>
            <a:r>
              <a:rPr lang="en-US" altLang="ja-JP" sz="2800" dirty="0"/>
              <a:t>)</a:t>
            </a:r>
          </a:p>
          <a:p>
            <a:pPr lvl="1"/>
            <a:r>
              <a:rPr lang="ja-JP" altLang="en-US" dirty="0"/>
              <a:t>実験第</a:t>
            </a:r>
            <a:r>
              <a:rPr lang="en-US" altLang="ja-JP" dirty="0"/>
              <a:t>1</a:t>
            </a:r>
            <a:r>
              <a:rPr lang="ja-JP" altLang="en-US" dirty="0"/>
              <a:t>～第</a:t>
            </a:r>
            <a:r>
              <a:rPr lang="en-US" altLang="ja-JP" dirty="0"/>
              <a:t>3</a:t>
            </a:r>
          </a:p>
          <a:p>
            <a:pPr lvl="1"/>
            <a:r>
              <a:rPr lang="ja-JP" altLang="en-US" dirty="0"/>
              <a:t>関連講義</a:t>
            </a:r>
          </a:p>
          <a:p>
            <a:r>
              <a:rPr lang="ja-JP" altLang="en-US" sz="2800" dirty="0" smtClean="0"/>
              <a:t>ソフト、ハード、応用</a:t>
            </a:r>
            <a:r>
              <a:rPr lang="ja-JP" altLang="en-US" sz="2800" dirty="0"/>
              <a:t>分野</a:t>
            </a:r>
            <a:r>
              <a:rPr lang="ja-JP" altLang="en-US" sz="2800" dirty="0" smtClean="0"/>
              <a:t>も</a:t>
            </a:r>
            <a:r>
              <a:rPr lang="ja-JP" altLang="en-US" sz="2800" dirty="0"/>
              <a:t>わかる技術者を養成する</a:t>
            </a:r>
          </a:p>
          <a:p>
            <a:pPr lvl="1"/>
            <a:r>
              <a:rPr lang="ja-JP" altLang="en-US" dirty="0"/>
              <a:t>メーカーへの就職では武器になる？</a:t>
            </a:r>
          </a:p>
        </p:txBody>
      </p:sp>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468313" y="0"/>
            <a:ext cx="8280400" cy="2520950"/>
          </a:xfrm>
        </p:spPr>
        <p:txBody>
          <a:bodyPr/>
          <a:lstStyle/>
          <a:p>
            <a:r>
              <a:rPr lang="ja-JP" altLang="en-US" sz="4000"/>
              <a:t>情報システム工学実験第</a:t>
            </a:r>
            <a:r>
              <a:rPr lang="en-US" altLang="ja-JP" sz="4000"/>
              <a:t>1</a:t>
            </a:r>
            <a:br>
              <a:rPr lang="en-US" altLang="ja-JP" sz="4000"/>
            </a:br>
            <a:r>
              <a:rPr lang="en-US" altLang="ja-JP" sz="5400"/>
              <a:t>1-4</a:t>
            </a:r>
            <a:r>
              <a:rPr lang="ja-JP" altLang="en-US" sz="5400"/>
              <a:t>　パソコンによる</a:t>
            </a:r>
            <a:br>
              <a:rPr lang="ja-JP" altLang="en-US" sz="5400"/>
            </a:br>
            <a:r>
              <a:rPr lang="ja-JP" altLang="en-US" sz="5400"/>
              <a:t>計測インターフェース技術</a:t>
            </a:r>
            <a:r>
              <a:rPr lang="en-US" altLang="ja-JP" sz="5400"/>
              <a:t>1</a:t>
            </a:r>
          </a:p>
        </p:txBody>
      </p:sp>
      <p:sp>
        <p:nvSpPr>
          <p:cNvPr id="22532" name="Text Box 4"/>
          <p:cNvSpPr txBox="1">
            <a:spLocks noChangeArrowheads="1"/>
          </p:cNvSpPr>
          <p:nvPr/>
        </p:nvSpPr>
        <p:spPr bwMode="auto">
          <a:xfrm>
            <a:off x="107504" y="2852936"/>
            <a:ext cx="892899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Tx/>
              <a:buChar char="•"/>
            </a:pPr>
            <a:r>
              <a:rPr lang="ja-JP" altLang="en-US" sz="4000" dirty="0" smtClean="0">
                <a:solidFill>
                  <a:schemeClr val="tx2"/>
                </a:solidFill>
              </a:rPr>
              <a:t>早く始めていてもかまいません</a:t>
            </a:r>
            <a:endParaRPr lang="ja-JP" altLang="en-US" sz="4000" dirty="0">
              <a:solidFill>
                <a:schemeClr val="tx2"/>
              </a:solidFill>
            </a:endParaRPr>
          </a:p>
        </p:txBody>
      </p:sp>
      <p:sp>
        <p:nvSpPr>
          <p:cNvPr id="2" name="スライド番号プレースホルダー 1"/>
          <p:cNvSpPr>
            <a:spLocks noGrp="1"/>
          </p:cNvSpPr>
          <p:nvPr>
            <p:ph type="sldNum" sz="quarter" idx="12"/>
          </p:nvPr>
        </p:nvSpPr>
        <p:spPr/>
        <p:txBody>
          <a:bodyPr/>
          <a:lstStyle/>
          <a:p>
            <a:fld id="{E93C6476-8088-4A4B-8255-0123DE4C2AF4}" type="slidenum">
              <a:rPr lang="en-US" altLang="ja-JP" smtClean="0"/>
              <a:pPr/>
              <a:t>20</a:t>
            </a:fld>
            <a:endParaRPr lang="en-US" altLang="ja-JP"/>
          </a:p>
        </p:txBody>
      </p:sp>
    </p:spTree>
    <p:extLst>
      <p:ext uri="{BB962C8B-B14F-4D97-AF65-F5344CB8AC3E}">
        <p14:creationId xmlns:p14="http://schemas.microsoft.com/office/powerpoint/2010/main" val="2927058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r>
              <a:rPr lang="ja-JP" altLang="en-US" sz="4000" dirty="0"/>
              <a:t>入力・出力電圧の測定</a:t>
            </a:r>
          </a:p>
        </p:txBody>
      </p:sp>
      <p:pic>
        <p:nvPicPr>
          <p:cNvPr id="12294" name="Picture 6" descr="measure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03350" y="1557338"/>
            <a:ext cx="6651625" cy="4573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21</a:t>
            </a:fld>
            <a:endParaRPr lang="en-US" altLang="ja-JP"/>
          </a:p>
        </p:txBody>
      </p:sp>
    </p:spTree>
    <p:extLst>
      <p:ext uri="{BB962C8B-B14F-4D97-AF65-F5344CB8AC3E}">
        <p14:creationId xmlns:p14="http://schemas.microsoft.com/office/powerpoint/2010/main" val="2257333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ja-JP"/>
              <a:t>D/A</a:t>
            </a:r>
            <a:r>
              <a:rPr lang="ja-JP" altLang="en-US"/>
              <a:t>変換器</a:t>
            </a:r>
          </a:p>
        </p:txBody>
      </p:sp>
      <p:sp>
        <p:nvSpPr>
          <p:cNvPr id="16387" name="Rectangle 3"/>
          <p:cNvSpPr>
            <a:spLocks noGrp="1" noChangeArrowheads="1"/>
          </p:cNvSpPr>
          <p:nvPr>
            <p:ph type="body" idx="1"/>
          </p:nvPr>
        </p:nvSpPr>
        <p:spPr>
          <a:xfrm>
            <a:off x="457200" y="1600200"/>
            <a:ext cx="8229600" cy="2981325"/>
          </a:xfrm>
        </p:spPr>
        <p:txBody>
          <a:bodyPr/>
          <a:lstStyle/>
          <a:p>
            <a:r>
              <a:rPr lang="en-US" altLang="ja-JP"/>
              <a:t>8bit</a:t>
            </a:r>
            <a:r>
              <a:rPr lang="ja-JP" altLang="en-US"/>
              <a:t>の数値を</a:t>
            </a:r>
            <a:r>
              <a:rPr lang="en-US" altLang="ja-JP"/>
              <a:t>D/A</a:t>
            </a:r>
            <a:r>
              <a:rPr lang="ja-JP" altLang="en-US"/>
              <a:t>変換器に送る</a:t>
            </a:r>
          </a:p>
          <a:p>
            <a:pPr lvl="1"/>
            <a:r>
              <a:rPr lang="en-US" altLang="ja-JP"/>
              <a:t>1bit</a:t>
            </a:r>
            <a:r>
              <a:rPr lang="ja-JP" altLang="en-US"/>
              <a:t>ずつ送るプログラムを作成</a:t>
            </a:r>
          </a:p>
          <a:p>
            <a:pPr lvl="1"/>
            <a:r>
              <a:rPr lang="ja-JP" altLang="en-US"/>
              <a:t>波形を正確に再現すること</a:t>
            </a:r>
          </a:p>
          <a:p>
            <a:r>
              <a:rPr lang="ja-JP" altLang="en-US"/>
              <a:t>アナログ電圧が出てくる→テスターで測定</a:t>
            </a:r>
          </a:p>
          <a:p>
            <a:r>
              <a:rPr lang="ja-JP" altLang="en-US"/>
              <a:t>数値と電圧の関係がわかる</a:t>
            </a:r>
          </a:p>
        </p:txBody>
      </p:sp>
      <p:pic>
        <p:nvPicPr>
          <p:cNvPr id="16388" name="Picture 4" descr="da-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738" y="4652963"/>
            <a:ext cx="7639050" cy="1809750"/>
          </a:xfrm>
          <a:prstGeom prst="rect">
            <a:avLst/>
          </a:prstGeom>
          <a:noFill/>
          <a:extLst>
            <a:ext uri="{909E8E84-426E-40DD-AFC4-6F175D3DCCD1}">
              <a14:hiddenFill xmlns:a14="http://schemas.microsoft.com/office/drawing/2010/main">
                <a:solidFill>
                  <a:srgbClr val="FFFFFF"/>
                </a:solidFill>
              </a14:hiddenFill>
            </a:ext>
          </a:extLst>
        </p:spPr>
      </p:pic>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22</a:t>
            </a:fld>
            <a:endParaRPr lang="en-US" altLang="ja-JP"/>
          </a:p>
        </p:txBody>
      </p:sp>
    </p:spTree>
    <p:extLst>
      <p:ext uri="{BB962C8B-B14F-4D97-AF65-F5344CB8AC3E}">
        <p14:creationId xmlns:p14="http://schemas.microsoft.com/office/powerpoint/2010/main" val="2955636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da-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738" y="980543"/>
            <a:ext cx="6991622" cy="1656369"/>
          </a:xfrm>
          <a:prstGeom prst="rect">
            <a:avLst/>
          </a:prstGeom>
          <a:noFill/>
          <a:extLst>
            <a:ext uri="{909E8E84-426E-40DD-AFC4-6F175D3DCCD1}">
              <a14:hiddenFill xmlns:a14="http://schemas.microsoft.com/office/drawing/2010/main">
                <a:solidFill>
                  <a:srgbClr val="FFFFFF"/>
                </a:solidFill>
              </a14:hiddenFill>
            </a:ext>
          </a:extLst>
        </p:spPr>
      </p:pic>
      <p:sp>
        <p:nvSpPr>
          <p:cNvPr id="16386" name="Rectangle 2"/>
          <p:cNvSpPr>
            <a:spLocks noGrp="1" noChangeArrowheads="1"/>
          </p:cNvSpPr>
          <p:nvPr>
            <p:ph type="title"/>
          </p:nvPr>
        </p:nvSpPr>
        <p:spPr>
          <a:xfrm>
            <a:off x="457200" y="116632"/>
            <a:ext cx="8229600" cy="792088"/>
          </a:xfrm>
        </p:spPr>
        <p:txBody>
          <a:bodyPr/>
          <a:lstStyle/>
          <a:p>
            <a:r>
              <a:rPr lang="en-US" altLang="ja-JP" dirty="0"/>
              <a:t>D/A</a:t>
            </a:r>
            <a:r>
              <a:rPr lang="ja-JP" altLang="en-US" dirty="0" smtClean="0"/>
              <a:t>変換のプログラム</a:t>
            </a:r>
            <a:r>
              <a:rPr lang="en-US" altLang="ja-JP" dirty="0" smtClean="0"/>
              <a:t>(1)</a:t>
            </a:r>
            <a:endParaRPr lang="ja-JP" altLang="en-US" dirty="0"/>
          </a:p>
        </p:txBody>
      </p:sp>
      <p:sp>
        <p:nvSpPr>
          <p:cNvPr id="2" name="テキスト ボックス 1"/>
          <p:cNvSpPr txBox="1"/>
          <p:nvPr/>
        </p:nvSpPr>
        <p:spPr>
          <a:xfrm>
            <a:off x="3923928" y="3068960"/>
            <a:ext cx="4032448" cy="369332"/>
          </a:xfrm>
          <a:prstGeom prst="rect">
            <a:avLst/>
          </a:prstGeom>
          <a:noFill/>
        </p:spPr>
        <p:txBody>
          <a:bodyPr wrap="square" rtlCol="0">
            <a:spAutoFit/>
          </a:bodyPr>
          <a:lstStyle/>
          <a:p>
            <a:endParaRPr kumimoji="1" lang="ja-JP" altLang="en-US" dirty="0"/>
          </a:p>
        </p:txBody>
      </p:sp>
      <p:sp>
        <p:nvSpPr>
          <p:cNvPr id="4" name="テキスト ボックス 3"/>
          <p:cNvSpPr txBox="1"/>
          <p:nvPr/>
        </p:nvSpPr>
        <p:spPr>
          <a:xfrm>
            <a:off x="2843808" y="2771050"/>
            <a:ext cx="5832648" cy="3970318"/>
          </a:xfrm>
          <a:prstGeom prst="rect">
            <a:avLst/>
          </a:prstGeom>
          <a:noFill/>
          <a:ln w="12700">
            <a:solidFill>
              <a:schemeClr val="tx1"/>
            </a:solidFill>
          </a:ln>
        </p:spPr>
        <p:txBody>
          <a:bodyPr wrap="square" rtlCol="0">
            <a:spAutoFit/>
          </a:bodyPr>
          <a:lstStyle/>
          <a:p>
            <a:r>
              <a:rPr lang="en-US" altLang="ja-JP" dirty="0">
                <a:latin typeface="MS UI Gothic" pitchFamily="50" charset="-128"/>
                <a:ea typeface="MS UI Gothic" pitchFamily="50" charset="-128"/>
              </a:rPr>
              <a:t>void </a:t>
            </a:r>
            <a:r>
              <a:rPr lang="en-US" altLang="ja-JP" dirty="0" err="1">
                <a:latin typeface="MS UI Gothic" pitchFamily="50" charset="-128"/>
                <a:ea typeface="MS UI Gothic" pitchFamily="50" charset="-128"/>
              </a:rPr>
              <a:t>DACwrite</a:t>
            </a:r>
            <a:r>
              <a:rPr lang="en-US" altLang="ja-JP" dirty="0">
                <a:latin typeface="MS UI Gothic" pitchFamily="50" charset="-128"/>
                <a:ea typeface="MS UI Gothic" pitchFamily="50" charset="-128"/>
              </a:rPr>
              <a:t>(unsigned char d)</a:t>
            </a:r>
          </a:p>
          <a:p>
            <a:r>
              <a:rPr lang="en-US" altLang="ja-JP" dirty="0">
                <a:latin typeface="MS UI Gothic" pitchFamily="50" charset="-128"/>
                <a:ea typeface="MS UI Gothic" pitchFamily="50" charset="-128"/>
              </a:rPr>
              <a:t>{</a:t>
            </a:r>
          </a:p>
          <a:p>
            <a:r>
              <a:rPr lang="en-US" altLang="ja-JP" dirty="0">
                <a:latin typeface="MS UI Gothic" pitchFamily="50" charset="-128"/>
                <a:ea typeface="MS UI Gothic" pitchFamily="50" charset="-128"/>
              </a:rPr>
              <a:t>  /* </a:t>
            </a:r>
            <a:r>
              <a:rPr lang="ja-JP" altLang="en-US" dirty="0">
                <a:latin typeface="MS UI Gothic" pitchFamily="50" charset="-128"/>
                <a:ea typeface="MS UI Gothic" pitchFamily="50" charset="-128"/>
              </a:rPr>
              <a:t>内部参照電圧を設定するおまじない *</a:t>
            </a:r>
            <a:r>
              <a:rPr lang="en-US" altLang="ja-JP" dirty="0">
                <a:latin typeface="MS UI Gothic" pitchFamily="50" charset="-128"/>
                <a:ea typeface="MS UI Gothic" pitchFamily="50" charset="-128"/>
              </a:rPr>
              <a:t>/</a:t>
            </a:r>
          </a:p>
          <a:p>
            <a:r>
              <a:rPr lang="en-US" altLang="ja-JP" dirty="0">
                <a:latin typeface="MS UI Gothic" pitchFamily="50" charset="-128"/>
                <a:ea typeface="MS UI Gothic" pitchFamily="50" charset="-128"/>
              </a:rPr>
              <a:t>  CS_DAC(1); CK(1); /* </a:t>
            </a:r>
            <a:r>
              <a:rPr lang="ja-JP" altLang="en-US" dirty="0">
                <a:latin typeface="MS UI Gothic" pitchFamily="50" charset="-128"/>
                <a:ea typeface="MS UI Gothic" pitchFamily="50" charset="-128"/>
              </a:rPr>
              <a:t>初期状態 *</a:t>
            </a:r>
            <a:r>
              <a:rPr lang="en-US" altLang="ja-JP" dirty="0">
                <a:latin typeface="MS UI Gothic" pitchFamily="50" charset="-128"/>
                <a:ea typeface="MS UI Gothic" pitchFamily="50" charset="-128"/>
              </a:rPr>
              <a:t>/</a:t>
            </a:r>
          </a:p>
          <a:p>
            <a:r>
              <a:rPr lang="en-US" altLang="ja-JP" dirty="0">
                <a:latin typeface="MS UI Gothic" pitchFamily="50" charset="-128"/>
                <a:ea typeface="MS UI Gothic" pitchFamily="50" charset="-128"/>
              </a:rPr>
              <a:t>  CS_DAC(0);</a:t>
            </a:r>
          </a:p>
          <a:p>
            <a:r>
              <a:rPr lang="en-US" altLang="ja-JP" dirty="0">
                <a:latin typeface="MS UI Gothic" pitchFamily="50" charset="-128"/>
                <a:ea typeface="MS UI Gothic" pitchFamily="50" charset="-128"/>
              </a:rPr>
              <a:t>  </a:t>
            </a:r>
            <a:r>
              <a:rPr lang="en-US" altLang="ja-JP" dirty="0" err="1">
                <a:latin typeface="MS UI Gothic" pitchFamily="50" charset="-128"/>
                <a:ea typeface="MS UI Gothic" pitchFamily="50" charset="-128"/>
              </a:rPr>
              <a:t>DACwrite_byte</a:t>
            </a:r>
            <a:r>
              <a:rPr lang="en-US" altLang="ja-JP" dirty="0">
                <a:latin typeface="MS UI Gothic" pitchFamily="50" charset="-128"/>
                <a:ea typeface="MS UI Gothic" pitchFamily="50" charset="-128"/>
              </a:rPr>
              <a:t>(0xd0); </a:t>
            </a:r>
            <a:r>
              <a:rPr lang="en-US" altLang="ja-JP" dirty="0" err="1">
                <a:latin typeface="MS UI Gothic" pitchFamily="50" charset="-128"/>
                <a:ea typeface="MS UI Gothic" pitchFamily="50" charset="-128"/>
              </a:rPr>
              <a:t>DACwrite_byte</a:t>
            </a:r>
            <a:r>
              <a:rPr lang="en-US" altLang="ja-JP" dirty="0">
                <a:latin typeface="MS UI Gothic" pitchFamily="50" charset="-128"/>
                <a:ea typeface="MS UI Gothic" pitchFamily="50" charset="-128"/>
              </a:rPr>
              <a:t>(0x02);</a:t>
            </a:r>
          </a:p>
          <a:p>
            <a:r>
              <a:rPr lang="en-US" altLang="ja-JP" dirty="0">
                <a:latin typeface="MS UI Gothic" pitchFamily="50" charset="-128"/>
                <a:ea typeface="MS UI Gothic" pitchFamily="50" charset="-128"/>
              </a:rPr>
              <a:t>  CS_DAC(1);</a:t>
            </a:r>
          </a:p>
          <a:p>
            <a:endParaRPr lang="en-US" altLang="ja-JP" dirty="0">
              <a:latin typeface="MS UI Gothic" pitchFamily="50" charset="-128"/>
              <a:ea typeface="MS UI Gothic" pitchFamily="50" charset="-128"/>
            </a:endParaRPr>
          </a:p>
          <a:p>
            <a:r>
              <a:rPr lang="en-US" altLang="ja-JP" dirty="0">
                <a:latin typeface="MS UI Gothic" pitchFamily="50" charset="-128"/>
                <a:ea typeface="MS UI Gothic" pitchFamily="50" charset="-128"/>
              </a:rPr>
              <a:t>  /* </a:t>
            </a:r>
            <a:r>
              <a:rPr lang="ja-JP" altLang="en-US" dirty="0">
                <a:latin typeface="MS UI Gothic" pitchFamily="50" charset="-128"/>
                <a:ea typeface="MS UI Gothic" pitchFamily="50" charset="-128"/>
              </a:rPr>
              <a:t>出力値</a:t>
            </a:r>
            <a:r>
              <a:rPr lang="en-US" altLang="ja-JP" dirty="0">
                <a:latin typeface="MS UI Gothic" pitchFamily="50" charset="-128"/>
                <a:ea typeface="MS UI Gothic" pitchFamily="50" charset="-128"/>
              </a:rPr>
              <a:t>d</a:t>
            </a:r>
            <a:r>
              <a:rPr lang="ja-JP" altLang="en-US" dirty="0">
                <a:latin typeface="MS UI Gothic" pitchFamily="50" charset="-128"/>
                <a:ea typeface="MS UI Gothic" pitchFamily="50" charset="-128"/>
              </a:rPr>
              <a:t>に対応する電圧を発生させる *</a:t>
            </a:r>
            <a:r>
              <a:rPr lang="en-US" altLang="ja-JP" dirty="0">
                <a:latin typeface="MS UI Gothic" pitchFamily="50" charset="-128"/>
                <a:ea typeface="MS UI Gothic" pitchFamily="50" charset="-128"/>
              </a:rPr>
              <a:t>/</a:t>
            </a:r>
          </a:p>
          <a:p>
            <a:r>
              <a:rPr lang="en-US" altLang="ja-JP" dirty="0">
                <a:latin typeface="MS UI Gothic" pitchFamily="50" charset="-128"/>
                <a:ea typeface="MS UI Gothic" pitchFamily="50" charset="-128"/>
              </a:rPr>
              <a:t>  CS_DAC(0);</a:t>
            </a:r>
          </a:p>
          <a:p>
            <a:r>
              <a:rPr lang="en-US" altLang="ja-JP" dirty="0">
                <a:latin typeface="MS UI Gothic" pitchFamily="50" charset="-128"/>
                <a:ea typeface="MS UI Gothic" pitchFamily="50" charset="-128"/>
              </a:rPr>
              <a:t>  </a:t>
            </a:r>
            <a:r>
              <a:rPr lang="en-US" altLang="ja-JP" dirty="0" err="1">
                <a:latin typeface="MS UI Gothic" pitchFamily="50" charset="-128"/>
                <a:ea typeface="MS UI Gothic" pitchFamily="50" charset="-128"/>
              </a:rPr>
              <a:t>DACwrite_byte</a:t>
            </a:r>
            <a:r>
              <a:rPr lang="en-US" altLang="ja-JP" dirty="0">
                <a:latin typeface="MS UI Gothic" pitchFamily="50" charset="-128"/>
                <a:ea typeface="MS UI Gothic" pitchFamily="50" charset="-128"/>
              </a:rPr>
              <a:t>(0xc0 | (d &gt;&gt; 4));</a:t>
            </a:r>
          </a:p>
          <a:p>
            <a:r>
              <a:rPr lang="en-US" altLang="ja-JP" dirty="0">
                <a:latin typeface="MS UI Gothic" pitchFamily="50" charset="-128"/>
                <a:ea typeface="MS UI Gothic" pitchFamily="50" charset="-128"/>
              </a:rPr>
              <a:t>  </a:t>
            </a:r>
            <a:r>
              <a:rPr lang="en-US" altLang="ja-JP" dirty="0" err="1">
                <a:latin typeface="MS UI Gothic" pitchFamily="50" charset="-128"/>
                <a:ea typeface="MS UI Gothic" pitchFamily="50" charset="-128"/>
              </a:rPr>
              <a:t>DACwrite_byte</a:t>
            </a:r>
            <a:r>
              <a:rPr lang="en-US" altLang="ja-JP" dirty="0">
                <a:latin typeface="MS UI Gothic" pitchFamily="50" charset="-128"/>
                <a:ea typeface="MS UI Gothic" pitchFamily="50" charset="-128"/>
              </a:rPr>
              <a:t>(d &lt;&lt; 4);</a:t>
            </a:r>
          </a:p>
          <a:p>
            <a:r>
              <a:rPr lang="en-US" altLang="ja-JP" dirty="0">
                <a:latin typeface="MS UI Gothic" pitchFamily="50" charset="-128"/>
                <a:ea typeface="MS UI Gothic" pitchFamily="50" charset="-128"/>
              </a:rPr>
              <a:t>  CS_DAC(1);</a:t>
            </a:r>
          </a:p>
          <a:p>
            <a:r>
              <a:rPr lang="en-US" altLang="ja-JP" dirty="0">
                <a:latin typeface="MS UI Gothic" pitchFamily="50" charset="-128"/>
                <a:ea typeface="MS UI Gothic" pitchFamily="50" charset="-128"/>
              </a:rPr>
              <a:t>}</a:t>
            </a:r>
          </a:p>
        </p:txBody>
      </p:sp>
      <p:grpSp>
        <p:nvGrpSpPr>
          <p:cNvPr id="24" name="グループ化 23"/>
          <p:cNvGrpSpPr/>
          <p:nvPr/>
        </p:nvGrpSpPr>
        <p:grpSpPr>
          <a:xfrm>
            <a:off x="1259632" y="1052736"/>
            <a:ext cx="5256584" cy="2853160"/>
            <a:chOff x="1259632" y="1052736"/>
            <a:chExt cx="5256584" cy="2853160"/>
          </a:xfrm>
        </p:grpSpPr>
        <p:sp>
          <p:nvSpPr>
            <p:cNvPr id="6" name="正方形/長方形 5"/>
            <p:cNvSpPr/>
            <p:nvPr/>
          </p:nvSpPr>
          <p:spPr>
            <a:xfrm>
              <a:off x="2987824" y="3644049"/>
              <a:ext cx="3528392" cy="2618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347931" y="1052736"/>
              <a:ext cx="199733" cy="19838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259632" y="2132856"/>
              <a:ext cx="199733" cy="19838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a:stCxn id="6" idx="1"/>
            </p:cNvCxnSpPr>
            <p:nvPr/>
          </p:nvCxnSpPr>
          <p:spPr>
            <a:xfrm flipH="1" flipV="1">
              <a:off x="1547664" y="1137864"/>
              <a:ext cx="1440160" cy="26371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flipV="1">
              <a:off x="1359498" y="2331245"/>
              <a:ext cx="1628326" cy="14306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5" name="グループ化 24"/>
          <p:cNvGrpSpPr/>
          <p:nvPr/>
        </p:nvGrpSpPr>
        <p:grpSpPr>
          <a:xfrm>
            <a:off x="1475657" y="2204864"/>
            <a:ext cx="2840892" cy="2003132"/>
            <a:chOff x="1475657" y="2204864"/>
            <a:chExt cx="2840892" cy="2003132"/>
          </a:xfrm>
        </p:grpSpPr>
        <p:sp>
          <p:nvSpPr>
            <p:cNvPr id="10" name="正方形/長方形 9"/>
            <p:cNvSpPr/>
            <p:nvPr/>
          </p:nvSpPr>
          <p:spPr>
            <a:xfrm>
              <a:off x="2987824" y="3946149"/>
              <a:ext cx="1328725" cy="26184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475657" y="2204864"/>
              <a:ext cx="360040" cy="43204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p:nvPr/>
          </p:nvCxnSpPr>
          <p:spPr>
            <a:xfrm flipH="1" flipV="1">
              <a:off x="1655677" y="2636912"/>
              <a:ext cx="1304289" cy="144016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26" name="グループ化 25"/>
          <p:cNvGrpSpPr/>
          <p:nvPr/>
        </p:nvGrpSpPr>
        <p:grpSpPr>
          <a:xfrm>
            <a:off x="2987823" y="2176728"/>
            <a:ext cx="4608513" cy="2579196"/>
            <a:chOff x="2987823" y="2176728"/>
            <a:chExt cx="4608513" cy="2579196"/>
          </a:xfrm>
        </p:grpSpPr>
        <p:sp>
          <p:nvSpPr>
            <p:cNvPr id="21" name="正方形/長方形 20"/>
            <p:cNvSpPr/>
            <p:nvPr/>
          </p:nvSpPr>
          <p:spPr>
            <a:xfrm>
              <a:off x="2987823" y="4494077"/>
              <a:ext cx="1328725" cy="261847"/>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236296" y="2176728"/>
              <a:ext cx="360040" cy="432048"/>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a:stCxn id="22" idx="2"/>
              <a:endCxn id="21" idx="3"/>
            </p:cNvCxnSpPr>
            <p:nvPr/>
          </p:nvCxnSpPr>
          <p:spPr>
            <a:xfrm flipH="1">
              <a:off x="4316548" y="2608776"/>
              <a:ext cx="3099768" cy="2016225"/>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grpSp>
      <p:grpSp>
        <p:nvGrpSpPr>
          <p:cNvPr id="16385" name="グループ化 16384"/>
          <p:cNvGrpSpPr/>
          <p:nvPr/>
        </p:nvGrpSpPr>
        <p:grpSpPr>
          <a:xfrm>
            <a:off x="1835696" y="980728"/>
            <a:ext cx="3528392" cy="3499564"/>
            <a:chOff x="1835696" y="980728"/>
            <a:chExt cx="3528392" cy="3499564"/>
          </a:xfrm>
        </p:grpSpPr>
        <p:sp>
          <p:nvSpPr>
            <p:cNvPr id="31" name="正方形/長方形 30"/>
            <p:cNvSpPr/>
            <p:nvPr/>
          </p:nvSpPr>
          <p:spPr>
            <a:xfrm>
              <a:off x="2961391" y="4218445"/>
              <a:ext cx="2139926" cy="261847"/>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a:stCxn id="32" idx="2"/>
            </p:cNvCxnSpPr>
            <p:nvPr/>
          </p:nvCxnSpPr>
          <p:spPr>
            <a:xfrm>
              <a:off x="3599892" y="2176728"/>
              <a:ext cx="1152128" cy="203126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938925" y="2152252"/>
              <a:ext cx="1080120" cy="369332"/>
            </a:xfrm>
            <a:prstGeom prst="rect">
              <a:avLst/>
            </a:prstGeom>
            <a:noFill/>
          </p:spPr>
          <p:txBody>
            <a:bodyPr wrap="square" rtlCol="0">
              <a:spAutoFit/>
            </a:bodyPr>
            <a:lstStyle/>
            <a:p>
              <a:r>
                <a:rPr lang="en-US" altLang="ja-JP" dirty="0" smtClean="0">
                  <a:solidFill>
                    <a:srgbClr val="7030A0"/>
                  </a:solidFill>
                </a:rPr>
                <a:t>8</a:t>
              </a:r>
              <a:r>
                <a:rPr lang="ja-JP" altLang="en-US" dirty="0" smtClean="0">
                  <a:solidFill>
                    <a:srgbClr val="7030A0"/>
                  </a:solidFill>
                </a:rPr>
                <a:t>ビット分</a:t>
              </a:r>
              <a:endParaRPr kumimoji="1" lang="ja-JP" altLang="en-US" dirty="0">
                <a:solidFill>
                  <a:srgbClr val="7030A0"/>
                </a:solidFill>
              </a:endParaRPr>
            </a:p>
          </p:txBody>
        </p:sp>
        <p:sp>
          <p:nvSpPr>
            <p:cNvPr id="32" name="正方形/長方形 31"/>
            <p:cNvSpPr/>
            <p:nvPr/>
          </p:nvSpPr>
          <p:spPr>
            <a:xfrm>
              <a:off x="1835696" y="980728"/>
              <a:ext cx="3528392" cy="11960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スライド番号プレースホルダー 2"/>
          <p:cNvSpPr>
            <a:spLocks noGrp="1"/>
          </p:cNvSpPr>
          <p:nvPr>
            <p:ph type="sldNum" sz="quarter" idx="12"/>
          </p:nvPr>
        </p:nvSpPr>
        <p:spPr/>
        <p:txBody>
          <a:bodyPr/>
          <a:lstStyle/>
          <a:p>
            <a:fld id="{75A2E639-4C91-4AE2-839D-2380395B4F4D}" type="slidenum">
              <a:rPr lang="en-US" altLang="ja-JP" smtClean="0"/>
              <a:pPr/>
              <a:t>23</a:t>
            </a:fld>
            <a:endParaRPr lang="en-US" altLang="ja-JP"/>
          </a:p>
        </p:txBody>
      </p:sp>
    </p:spTree>
    <p:extLst>
      <p:ext uri="{BB962C8B-B14F-4D97-AF65-F5344CB8AC3E}">
        <p14:creationId xmlns:p14="http://schemas.microsoft.com/office/powerpoint/2010/main" val="163553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4"/>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2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25"/>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1638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6385"/>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da-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738" y="980543"/>
            <a:ext cx="6991622" cy="1656369"/>
          </a:xfrm>
          <a:prstGeom prst="rect">
            <a:avLst/>
          </a:prstGeom>
          <a:noFill/>
          <a:extLst>
            <a:ext uri="{909E8E84-426E-40DD-AFC4-6F175D3DCCD1}">
              <a14:hiddenFill xmlns:a14="http://schemas.microsoft.com/office/drawing/2010/main">
                <a:solidFill>
                  <a:srgbClr val="FFFFFF"/>
                </a:solidFill>
              </a14:hiddenFill>
            </a:ext>
          </a:extLst>
        </p:spPr>
      </p:pic>
      <p:sp>
        <p:nvSpPr>
          <p:cNvPr id="16386" name="Rectangle 2"/>
          <p:cNvSpPr>
            <a:spLocks noGrp="1" noChangeArrowheads="1"/>
          </p:cNvSpPr>
          <p:nvPr>
            <p:ph type="title"/>
          </p:nvPr>
        </p:nvSpPr>
        <p:spPr>
          <a:xfrm>
            <a:off x="457200" y="116632"/>
            <a:ext cx="8229600" cy="792088"/>
          </a:xfrm>
        </p:spPr>
        <p:txBody>
          <a:bodyPr/>
          <a:lstStyle/>
          <a:p>
            <a:r>
              <a:rPr lang="en-US" altLang="ja-JP" dirty="0"/>
              <a:t>D/A</a:t>
            </a:r>
            <a:r>
              <a:rPr lang="ja-JP" altLang="en-US" dirty="0" smtClean="0"/>
              <a:t>変換のプログラム</a:t>
            </a:r>
            <a:r>
              <a:rPr lang="en-US" altLang="ja-JP" dirty="0" smtClean="0"/>
              <a:t>(2)</a:t>
            </a:r>
            <a:endParaRPr lang="ja-JP" altLang="en-US" dirty="0"/>
          </a:p>
        </p:txBody>
      </p:sp>
      <p:sp>
        <p:nvSpPr>
          <p:cNvPr id="2" name="テキスト ボックス 1"/>
          <p:cNvSpPr txBox="1"/>
          <p:nvPr/>
        </p:nvSpPr>
        <p:spPr>
          <a:xfrm>
            <a:off x="3923928" y="3068960"/>
            <a:ext cx="4032448" cy="369332"/>
          </a:xfrm>
          <a:prstGeom prst="rect">
            <a:avLst/>
          </a:prstGeom>
          <a:noFill/>
        </p:spPr>
        <p:txBody>
          <a:bodyPr wrap="square" rtlCol="0">
            <a:spAutoFit/>
          </a:bodyPr>
          <a:lstStyle/>
          <a:p>
            <a:endParaRPr lang="ja-JP" altLang="en-US" dirty="0">
              <a:solidFill>
                <a:srgbClr val="000000"/>
              </a:solidFill>
            </a:endParaRPr>
          </a:p>
        </p:txBody>
      </p:sp>
      <p:sp>
        <p:nvSpPr>
          <p:cNvPr id="4" name="テキスト ボックス 3"/>
          <p:cNvSpPr txBox="1"/>
          <p:nvPr/>
        </p:nvSpPr>
        <p:spPr>
          <a:xfrm>
            <a:off x="2843808" y="2771050"/>
            <a:ext cx="5832648" cy="2031325"/>
          </a:xfrm>
          <a:prstGeom prst="rect">
            <a:avLst/>
          </a:prstGeom>
          <a:noFill/>
          <a:ln w="12700">
            <a:solidFill>
              <a:schemeClr val="tx1"/>
            </a:solidFill>
          </a:ln>
        </p:spPr>
        <p:txBody>
          <a:bodyPr wrap="square" rtlCol="0">
            <a:spAutoFit/>
          </a:bodyPr>
          <a:lstStyle/>
          <a:p>
            <a:r>
              <a:rPr lang="en-US" altLang="ja-JP" dirty="0">
                <a:solidFill>
                  <a:srgbClr val="000000"/>
                </a:solidFill>
                <a:latin typeface="MS UI Gothic" pitchFamily="50" charset="-128"/>
                <a:ea typeface="MS UI Gothic" pitchFamily="50" charset="-128"/>
              </a:rPr>
              <a:t>void </a:t>
            </a:r>
            <a:r>
              <a:rPr lang="en-US" altLang="ja-JP" dirty="0" err="1" smtClean="0">
                <a:solidFill>
                  <a:srgbClr val="000000"/>
                </a:solidFill>
                <a:latin typeface="MS UI Gothic" pitchFamily="50" charset="-128"/>
                <a:ea typeface="MS UI Gothic" pitchFamily="50" charset="-128"/>
              </a:rPr>
              <a:t>DACwrite_byte</a:t>
            </a:r>
            <a:r>
              <a:rPr lang="en-US" altLang="ja-JP" dirty="0" smtClean="0">
                <a:solidFill>
                  <a:srgbClr val="000000"/>
                </a:solidFill>
                <a:latin typeface="MS UI Gothic" pitchFamily="50" charset="-128"/>
                <a:ea typeface="MS UI Gothic" pitchFamily="50" charset="-128"/>
              </a:rPr>
              <a:t>(unsigned </a:t>
            </a:r>
            <a:r>
              <a:rPr lang="en-US" altLang="ja-JP" dirty="0">
                <a:solidFill>
                  <a:srgbClr val="000000"/>
                </a:solidFill>
                <a:latin typeface="MS UI Gothic" pitchFamily="50" charset="-128"/>
                <a:ea typeface="MS UI Gothic" pitchFamily="50" charset="-128"/>
              </a:rPr>
              <a:t>char d)</a:t>
            </a:r>
          </a:p>
          <a:p>
            <a:r>
              <a:rPr lang="en-US" altLang="ja-JP" dirty="0" smtClean="0">
                <a:solidFill>
                  <a:srgbClr val="000000"/>
                </a:solidFill>
                <a:latin typeface="MS UI Gothic" pitchFamily="50" charset="-128"/>
                <a:ea typeface="MS UI Gothic" pitchFamily="50" charset="-128"/>
              </a:rPr>
              <a:t>{</a:t>
            </a:r>
          </a:p>
          <a:p>
            <a:r>
              <a:rPr lang="en-US" altLang="ja-JP" dirty="0">
                <a:solidFill>
                  <a:srgbClr val="000000"/>
                </a:solidFill>
                <a:latin typeface="MS UI Gothic" pitchFamily="50" charset="-128"/>
                <a:ea typeface="MS UI Gothic" pitchFamily="50" charset="-128"/>
              </a:rPr>
              <a:t> </a:t>
            </a:r>
            <a:r>
              <a:rPr lang="en-US" altLang="ja-JP" dirty="0" smtClean="0">
                <a:solidFill>
                  <a:srgbClr val="000000"/>
                </a:solidFill>
                <a:latin typeface="MS UI Gothic" pitchFamily="50" charset="-128"/>
                <a:ea typeface="MS UI Gothic" pitchFamily="50" charset="-128"/>
              </a:rPr>
              <a:t> d</a:t>
            </a:r>
            <a:r>
              <a:rPr lang="ja-JP" altLang="en-US" dirty="0" smtClean="0">
                <a:solidFill>
                  <a:srgbClr val="000000"/>
                </a:solidFill>
                <a:latin typeface="MS UI Gothic" pitchFamily="50" charset="-128"/>
                <a:ea typeface="MS UI Gothic" pitchFamily="50" charset="-128"/>
              </a:rPr>
              <a:t>の最上位ビットが</a:t>
            </a:r>
            <a:r>
              <a:rPr lang="en-US" altLang="ja-JP" dirty="0" smtClean="0">
                <a:solidFill>
                  <a:srgbClr val="000000"/>
                </a:solidFill>
                <a:latin typeface="MS UI Gothic" pitchFamily="50" charset="-128"/>
                <a:ea typeface="MS UI Gothic" pitchFamily="50" charset="-128"/>
              </a:rPr>
              <a:t>1</a:t>
            </a:r>
            <a:r>
              <a:rPr lang="ja-JP" altLang="en-US" dirty="0" smtClean="0">
                <a:solidFill>
                  <a:srgbClr val="000000"/>
                </a:solidFill>
                <a:latin typeface="MS UI Gothic" pitchFamily="50" charset="-128"/>
                <a:ea typeface="MS UI Gothic" pitchFamily="50" charset="-128"/>
              </a:rPr>
              <a:t>なら</a:t>
            </a:r>
            <a:r>
              <a:rPr lang="en-US" altLang="ja-JP" dirty="0" smtClean="0">
                <a:solidFill>
                  <a:srgbClr val="000000"/>
                </a:solidFill>
                <a:latin typeface="MS UI Gothic" pitchFamily="50" charset="-128"/>
                <a:ea typeface="MS UI Gothic" pitchFamily="50" charset="-128"/>
              </a:rPr>
              <a:t>DIN</a:t>
            </a:r>
            <a:r>
              <a:rPr lang="ja-JP" altLang="en-US" dirty="0" smtClean="0">
                <a:solidFill>
                  <a:srgbClr val="000000"/>
                </a:solidFill>
                <a:latin typeface="MS UI Gothic" pitchFamily="50" charset="-128"/>
                <a:ea typeface="MS UI Gothic" pitchFamily="50" charset="-128"/>
              </a:rPr>
              <a:t>を</a:t>
            </a:r>
            <a:r>
              <a:rPr lang="en-US" altLang="ja-JP" dirty="0" smtClean="0">
                <a:solidFill>
                  <a:srgbClr val="000000"/>
                </a:solidFill>
                <a:latin typeface="MS UI Gothic" pitchFamily="50" charset="-128"/>
                <a:ea typeface="MS UI Gothic" pitchFamily="50" charset="-128"/>
              </a:rPr>
              <a:t>Hi</a:t>
            </a:r>
            <a:r>
              <a:rPr lang="ja-JP" altLang="en-US" dirty="0" err="1" smtClean="0">
                <a:solidFill>
                  <a:srgbClr val="000000"/>
                </a:solidFill>
                <a:latin typeface="MS UI Gothic" pitchFamily="50" charset="-128"/>
                <a:ea typeface="MS UI Gothic" pitchFamily="50" charset="-128"/>
              </a:rPr>
              <a:t>、</a:t>
            </a:r>
            <a:r>
              <a:rPr lang="ja-JP" altLang="en-US" dirty="0" smtClean="0">
                <a:solidFill>
                  <a:srgbClr val="000000"/>
                </a:solidFill>
                <a:latin typeface="MS UI Gothic" pitchFamily="50" charset="-128"/>
                <a:ea typeface="MS UI Gothic" pitchFamily="50" charset="-128"/>
              </a:rPr>
              <a:t>そうでなければ</a:t>
            </a:r>
            <a:r>
              <a:rPr lang="en-US" altLang="ja-JP" dirty="0" smtClean="0">
                <a:solidFill>
                  <a:srgbClr val="000000"/>
                </a:solidFill>
                <a:latin typeface="MS UI Gothic" pitchFamily="50" charset="-128"/>
                <a:ea typeface="MS UI Gothic" pitchFamily="50" charset="-128"/>
              </a:rPr>
              <a:t>Lo;</a:t>
            </a:r>
          </a:p>
          <a:p>
            <a:r>
              <a:rPr lang="en-US" altLang="ja-JP" dirty="0">
                <a:solidFill>
                  <a:srgbClr val="000000"/>
                </a:solidFill>
                <a:latin typeface="MS UI Gothic" pitchFamily="50" charset="-128"/>
                <a:ea typeface="MS UI Gothic" pitchFamily="50" charset="-128"/>
              </a:rPr>
              <a:t> </a:t>
            </a:r>
            <a:r>
              <a:rPr lang="en-US" altLang="ja-JP" dirty="0" smtClean="0">
                <a:solidFill>
                  <a:srgbClr val="000000"/>
                </a:solidFill>
                <a:latin typeface="MS UI Gothic" pitchFamily="50" charset="-128"/>
                <a:ea typeface="MS UI Gothic" pitchFamily="50" charset="-128"/>
              </a:rPr>
              <a:t> SCLK</a:t>
            </a:r>
            <a:r>
              <a:rPr lang="ja-JP" altLang="en-US" dirty="0" smtClean="0">
                <a:solidFill>
                  <a:srgbClr val="000000"/>
                </a:solidFill>
                <a:latin typeface="MS UI Gothic" pitchFamily="50" charset="-128"/>
                <a:ea typeface="MS UI Gothic" pitchFamily="50" charset="-128"/>
              </a:rPr>
              <a:t>を</a:t>
            </a:r>
            <a:r>
              <a:rPr lang="en-US" altLang="ja-JP" dirty="0" smtClean="0">
                <a:solidFill>
                  <a:srgbClr val="000000"/>
                </a:solidFill>
                <a:latin typeface="MS UI Gothic" pitchFamily="50" charset="-128"/>
                <a:ea typeface="MS UI Gothic" pitchFamily="50" charset="-128"/>
              </a:rPr>
              <a:t>Hi</a:t>
            </a:r>
            <a:r>
              <a:rPr lang="ja-JP" altLang="en-US" dirty="0" smtClean="0">
                <a:solidFill>
                  <a:srgbClr val="000000"/>
                </a:solidFill>
                <a:latin typeface="MS UI Gothic" pitchFamily="50" charset="-128"/>
                <a:ea typeface="MS UI Gothic" pitchFamily="50" charset="-128"/>
              </a:rPr>
              <a:t>→</a:t>
            </a:r>
            <a:r>
              <a:rPr lang="en-US" altLang="ja-JP" dirty="0" smtClean="0">
                <a:solidFill>
                  <a:srgbClr val="000000"/>
                </a:solidFill>
                <a:latin typeface="MS UI Gothic" pitchFamily="50" charset="-128"/>
                <a:ea typeface="MS UI Gothic" pitchFamily="50" charset="-128"/>
              </a:rPr>
              <a:t>Lo</a:t>
            </a:r>
            <a:r>
              <a:rPr lang="ja-JP" altLang="en-US" dirty="0" smtClean="0">
                <a:solidFill>
                  <a:srgbClr val="000000"/>
                </a:solidFill>
                <a:latin typeface="MS UI Gothic" pitchFamily="50" charset="-128"/>
                <a:ea typeface="MS UI Gothic" pitchFamily="50" charset="-128"/>
              </a:rPr>
              <a:t>→</a:t>
            </a:r>
            <a:r>
              <a:rPr lang="en-US" altLang="ja-JP" dirty="0" smtClean="0">
                <a:solidFill>
                  <a:srgbClr val="000000"/>
                </a:solidFill>
                <a:latin typeface="MS UI Gothic" pitchFamily="50" charset="-128"/>
                <a:ea typeface="MS UI Gothic" pitchFamily="50" charset="-128"/>
              </a:rPr>
              <a:t>Hi;</a:t>
            </a:r>
            <a:endParaRPr lang="en-US" altLang="ja-JP" dirty="0">
              <a:solidFill>
                <a:srgbClr val="000000"/>
              </a:solidFill>
              <a:latin typeface="MS UI Gothic" pitchFamily="50" charset="-128"/>
              <a:ea typeface="MS UI Gothic" pitchFamily="50" charset="-128"/>
            </a:endParaRPr>
          </a:p>
          <a:p>
            <a:endParaRPr lang="en-US" altLang="ja-JP" dirty="0" smtClean="0">
              <a:solidFill>
                <a:srgbClr val="000000"/>
              </a:solidFill>
              <a:latin typeface="MS UI Gothic" pitchFamily="50" charset="-128"/>
              <a:ea typeface="MS UI Gothic" pitchFamily="50" charset="-128"/>
            </a:endParaRPr>
          </a:p>
          <a:p>
            <a:r>
              <a:rPr lang="en-US" altLang="ja-JP" dirty="0" smtClean="0">
                <a:solidFill>
                  <a:srgbClr val="000000"/>
                </a:solidFill>
                <a:latin typeface="MS UI Gothic" pitchFamily="50" charset="-128"/>
                <a:ea typeface="MS UI Gothic" pitchFamily="50" charset="-128"/>
              </a:rPr>
              <a:t>  </a:t>
            </a:r>
            <a:r>
              <a:rPr lang="ja-JP" altLang="en-US" dirty="0" smtClean="0">
                <a:solidFill>
                  <a:srgbClr val="000000"/>
                </a:solidFill>
                <a:latin typeface="MS UI Gothic" pitchFamily="50" charset="-128"/>
                <a:ea typeface="MS UI Gothic" pitchFamily="50" charset="-128"/>
              </a:rPr>
              <a:t>次のビットに同じ処理→合計</a:t>
            </a:r>
            <a:r>
              <a:rPr lang="en-US" altLang="ja-JP" dirty="0" smtClean="0">
                <a:solidFill>
                  <a:srgbClr val="000000"/>
                </a:solidFill>
                <a:latin typeface="MS UI Gothic" pitchFamily="50" charset="-128"/>
                <a:ea typeface="MS UI Gothic" pitchFamily="50" charset="-128"/>
              </a:rPr>
              <a:t>8</a:t>
            </a:r>
            <a:r>
              <a:rPr lang="ja-JP" altLang="en-US" dirty="0" smtClean="0">
                <a:solidFill>
                  <a:srgbClr val="000000"/>
                </a:solidFill>
                <a:latin typeface="MS UI Gothic" pitchFamily="50" charset="-128"/>
                <a:ea typeface="MS UI Gothic" pitchFamily="50" charset="-128"/>
              </a:rPr>
              <a:t>回</a:t>
            </a:r>
            <a:r>
              <a:rPr lang="en-US" altLang="ja-JP" dirty="0" smtClean="0">
                <a:solidFill>
                  <a:srgbClr val="000000"/>
                </a:solidFill>
                <a:latin typeface="MS UI Gothic" pitchFamily="50" charset="-128"/>
                <a:ea typeface="MS UI Gothic" pitchFamily="50" charset="-128"/>
              </a:rPr>
              <a:t>;</a:t>
            </a:r>
            <a:endParaRPr lang="en-US" altLang="ja-JP" dirty="0">
              <a:solidFill>
                <a:srgbClr val="000000"/>
              </a:solidFill>
              <a:latin typeface="MS UI Gothic" pitchFamily="50" charset="-128"/>
              <a:ea typeface="MS UI Gothic" pitchFamily="50" charset="-128"/>
            </a:endParaRPr>
          </a:p>
          <a:p>
            <a:r>
              <a:rPr lang="en-US" altLang="ja-JP" dirty="0" smtClean="0">
                <a:solidFill>
                  <a:srgbClr val="000000"/>
                </a:solidFill>
                <a:latin typeface="MS UI Gothic" pitchFamily="50" charset="-128"/>
                <a:ea typeface="MS UI Gothic" pitchFamily="50" charset="-128"/>
              </a:rPr>
              <a:t>}</a:t>
            </a:r>
            <a:endParaRPr lang="en-US" altLang="ja-JP" dirty="0">
              <a:solidFill>
                <a:srgbClr val="000000"/>
              </a:solidFill>
              <a:latin typeface="MS UI Gothic" pitchFamily="50" charset="-128"/>
              <a:ea typeface="MS UI Gothic" pitchFamily="50" charset="-128"/>
            </a:endParaRPr>
          </a:p>
        </p:txBody>
      </p:sp>
      <p:grpSp>
        <p:nvGrpSpPr>
          <p:cNvPr id="25" name="グループ化 24"/>
          <p:cNvGrpSpPr/>
          <p:nvPr/>
        </p:nvGrpSpPr>
        <p:grpSpPr>
          <a:xfrm>
            <a:off x="1863832" y="1628800"/>
            <a:ext cx="6097818" cy="2030292"/>
            <a:chOff x="1863832" y="1628800"/>
            <a:chExt cx="6097818" cy="2030292"/>
          </a:xfrm>
        </p:grpSpPr>
        <p:sp>
          <p:nvSpPr>
            <p:cNvPr id="10" name="正方形/長方形 9"/>
            <p:cNvSpPr/>
            <p:nvPr/>
          </p:nvSpPr>
          <p:spPr>
            <a:xfrm>
              <a:off x="2915816" y="3397245"/>
              <a:ext cx="5045834" cy="26184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7" name="正方形/長方形 16"/>
            <p:cNvSpPr/>
            <p:nvPr/>
          </p:nvSpPr>
          <p:spPr>
            <a:xfrm>
              <a:off x="1863832" y="1628800"/>
              <a:ext cx="360040" cy="43204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cxnSp>
          <p:nvCxnSpPr>
            <p:cNvPr id="18" name="直線コネクタ 17"/>
            <p:cNvCxnSpPr>
              <a:stCxn id="10" idx="1"/>
              <a:endCxn id="17" idx="2"/>
            </p:cNvCxnSpPr>
            <p:nvPr/>
          </p:nvCxnSpPr>
          <p:spPr>
            <a:xfrm flipH="1" flipV="1">
              <a:off x="2043852" y="2060848"/>
              <a:ext cx="871964" cy="1467321"/>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26" name="グループ化 25"/>
          <p:cNvGrpSpPr/>
          <p:nvPr/>
        </p:nvGrpSpPr>
        <p:grpSpPr>
          <a:xfrm>
            <a:off x="1907704" y="1052736"/>
            <a:ext cx="3362031" cy="2898007"/>
            <a:chOff x="1907704" y="1052736"/>
            <a:chExt cx="3362031" cy="2898007"/>
          </a:xfrm>
        </p:grpSpPr>
        <p:sp>
          <p:nvSpPr>
            <p:cNvPr id="21" name="正方形/長方形 20"/>
            <p:cNvSpPr/>
            <p:nvPr/>
          </p:nvSpPr>
          <p:spPr>
            <a:xfrm>
              <a:off x="2915816" y="3688896"/>
              <a:ext cx="2353919" cy="261847"/>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2" name="正方形/長方形 21"/>
            <p:cNvSpPr/>
            <p:nvPr/>
          </p:nvSpPr>
          <p:spPr>
            <a:xfrm>
              <a:off x="1907704" y="1052736"/>
              <a:ext cx="848955" cy="432048"/>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cxnSp>
          <p:nvCxnSpPr>
            <p:cNvPr id="23" name="直線コネクタ 22"/>
            <p:cNvCxnSpPr>
              <a:stCxn id="22" idx="2"/>
              <a:endCxn id="21" idx="0"/>
            </p:cNvCxnSpPr>
            <p:nvPr/>
          </p:nvCxnSpPr>
          <p:spPr>
            <a:xfrm>
              <a:off x="2332182" y="1484784"/>
              <a:ext cx="1760594" cy="2204112"/>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grpSp>
      <p:grpSp>
        <p:nvGrpSpPr>
          <p:cNvPr id="16385" name="グループ化 16384"/>
          <p:cNvGrpSpPr/>
          <p:nvPr/>
        </p:nvGrpSpPr>
        <p:grpSpPr>
          <a:xfrm>
            <a:off x="1835696" y="980728"/>
            <a:ext cx="4824536" cy="2119987"/>
            <a:chOff x="1835696" y="980728"/>
            <a:chExt cx="4824536" cy="2119987"/>
          </a:xfrm>
        </p:grpSpPr>
        <p:sp>
          <p:nvSpPr>
            <p:cNvPr id="31" name="正方形/長方形 30"/>
            <p:cNvSpPr/>
            <p:nvPr/>
          </p:nvSpPr>
          <p:spPr>
            <a:xfrm>
              <a:off x="2869222" y="2838868"/>
              <a:ext cx="3791010" cy="261847"/>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cxnSp>
          <p:nvCxnSpPr>
            <p:cNvPr id="33" name="直線コネクタ 32"/>
            <p:cNvCxnSpPr>
              <a:stCxn id="32" idx="2"/>
            </p:cNvCxnSpPr>
            <p:nvPr/>
          </p:nvCxnSpPr>
          <p:spPr>
            <a:xfrm>
              <a:off x="3599892" y="2176728"/>
              <a:ext cx="1419153" cy="66214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938925" y="2152252"/>
              <a:ext cx="1080120" cy="369332"/>
            </a:xfrm>
            <a:prstGeom prst="rect">
              <a:avLst/>
            </a:prstGeom>
            <a:noFill/>
          </p:spPr>
          <p:txBody>
            <a:bodyPr wrap="square" rtlCol="0">
              <a:spAutoFit/>
            </a:bodyPr>
            <a:lstStyle/>
            <a:p>
              <a:r>
                <a:rPr lang="en-US" altLang="ja-JP" dirty="0" smtClean="0">
                  <a:solidFill>
                    <a:srgbClr val="7030A0"/>
                  </a:solidFill>
                </a:rPr>
                <a:t>8</a:t>
              </a:r>
              <a:r>
                <a:rPr lang="ja-JP" altLang="en-US" dirty="0" smtClean="0">
                  <a:solidFill>
                    <a:srgbClr val="7030A0"/>
                  </a:solidFill>
                </a:rPr>
                <a:t>ビット分</a:t>
              </a:r>
              <a:endParaRPr lang="ja-JP" altLang="en-US" dirty="0">
                <a:solidFill>
                  <a:srgbClr val="7030A0"/>
                </a:solidFill>
              </a:endParaRPr>
            </a:p>
          </p:txBody>
        </p:sp>
        <p:sp>
          <p:nvSpPr>
            <p:cNvPr id="32" name="正方形/長方形 31"/>
            <p:cNvSpPr/>
            <p:nvPr/>
          </p:nvSpPr>
          <p:spPr>
            <a:xfrm>
              <a:off x="1835696" y="980728"/>
              <a:ext cx="3528392" cy="11960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
        <p:nvSpPr>
          <p:cNvPr id="3" name="スライド番号プレースホルダー 2"/>
          <p:cNvSpPr>
            <a:spLocks noGrp="1"/>
          </p:cNvSpPr>
          <p:nvPr>
            <p:ph type="sldNum" sz="quarter" idx="12"/>
          </p:nvPr>
        </p:nvSpPr>
        <p:spPr/>
        <p:txBody>
          <a:bodyPr/>
          <a:lstStyle/>
          <a:p>
            <a:fld id="{75A2E639-4C91-4AE2-839D-2380395B4F4D}" type="slidenum">
              <a:rPr lang="en-US" altLang="ja-JP" smtClean="0"/>
              <a:pPr/>
              <a:t>24</a:t>
            </a:fld>
            <a:endParaRPr lang="en-US" altLang="ja-JP"/>
          </a:p>
        </p:txBody>
      </p:sp>
    </p:spTree>
    <p:extLst>
      <p:ext uri="{BB962C8B-B14F-4D97-AF65-F5344CB8AC3E}">
        <p14:creationId xmlns:p14="http://schemas.microsoft.com/office/powerpoint/2010/main" val="136286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63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6385"/>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2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25"/>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ja-JP"/>
              <a:t>A/D</a:t>
            </a:r>
            <a:r>
              <a:rPr lang="ja-JP" altLang="en-US"/>
              <a:t>変換器</a:t>
            </a:r>
          </a:p>
        </p:txBody>
      </p:sp>
      <p:sp>
        <p:nvSpPr>
          <p:cNvPr id="17411" name="Rectangle 3"/>
          <p:cNvSpPr>
            <a:spLocks noGrp="1" noChangeArrowheads="1"/>
          </p:cNvSpPr>
          <p:nvPr>
            <p:ph type="body" idx="1"/>
          </p:nvPr>
        </p:nvSpPr>
        <p:spPr/>
        <p:txBody>
          <a:bodyPr/>
          <a:lstStyle/>
          <a:p>
            <a:r>
              <a:rPr lang="en-US" altLang="ja-JP"/>
              <a:t>8bit</a:t>
            </a:r>
            <a:r>
              <a:rPr lang="ja-JP" altLang="en-US"/>
              <a:t>の数値を</a:t>
            </a:r>
            <a:r>
              <a:rPr lang="en-US" altLang="ja-JP"/>
              <a:t>A/D</a:t>
            </a:r>
            <a:r>
              <a:rPr lang="ja-JP" altLang="en-US"/>
              <a:t>変換器から受け取る</a:t>
            </a:r>
          </a:p>
          <a:p>
            <a:pPr lvl="1"/>
            <a:r>
              <a:rPr lang="en-US" altLang="ja-JP"/>
              <a:t>1bit</a:t>
            </a:r>
            <a:r>
              <a:rPr lang="ja-JP" altLang="en-US"/>
              <a:t>ずつ受け取るプログラムを作成</a:t>
            </a:r>
          </a:p>
          <a:p>
            <a:pPr lvl="1"/>
            <a:r>
              <a:rPr lang="ja-JP" altLang="en-US"/>
              <a:t>波形を正確に再現すること</a:t>
            </a:r>
          </a:p>
          <a:p>
            <a:r>
              <a:rPr lang="ja-JP" altLang="en-US"/>
              <a:t>入力端子にアナログ電圧を与える</a:t>
            </a:r>
          </a:p>
          <a:p>
            <a:pPr lvl="1"/>
            <a:r>
              <a:rPr lang="en-US" altLang="ja-JP"/>
              <a:t>D/A</a:t>
            </a:r>
            <a:r>
              <a:rPr lang="ja-JP" altLang="en-US"/>
              <a:t>変換器の出力を使う</a:t>
            </a:r>
          </a:p>
          <a:p>
            <a:r>
              <a:rPr lang="ja-JP" altLang="en-US"/>
              <a:t>数値と電圧の関係がわかる</a:t>
            </a:r>
          </a:p>
        </p:txBody>
      </p:sp>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25</a:t>
            </a:fld>
            <a:endParaRPr lang="en-US" altLang="ja-JP"/>
          </a:p>
        </p:txBody>
      </p:sp>
    </p:spTree>
    <p:extLst>
      <p:ext uri="{BB962C8B-B14F-4D97-AF65-F5344CB8AC3E}">
        <p14:creationId xmlns:p14="http://schemas.microsoft.com/office/powerpoint/2010/main" val="32952955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A/D</a:t>
            </a:r>
            <a:r>
              <a:rPr kumimoji="1" lang="ja-JP" altLang="en-US" dirty="0" smtClean="0"/>
              <a:t>変換のプログラム</a:t>
            </a:r>
            <a:endParaRPr kumimoji="1" lang="ja-JP" altLang="en-US"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712" y="1268760"/>
            <a:ext cx="7648575" cy="1828800"/>
          </a:xfrm>
          <a:prstGeom prst="rect">
            <a:avLst/>
          </a:prstGeom>
        </p:spPr>
      </p:pic>
      <p:sp>
        <p:nvSpPr>
          <p:cNvPr id="7" name="テキスト ボックス 6"/>
          <p:cNvSpPr txBox="1"/>
          <p:nvPr/>
        </p:nvSpPr>
        <p:spPr>
          <a:xfrm>
            <a:off x="827584" y="3140968"/>
            <a:ext cx="7992888" cy="3970318"/>
          </a:xfrm>
          <a:prstGeom prst="rect">
            <a:avLst/>
          </a:prstGeom>
          <a:noFill/>
        </p:spPr>
        <p:txBody>
          <a:bodyPr wrap="square" rtlCol="0">
            <a:spAutoFit/>
          </a:bodyPr>
          <a:lstStyle/>
          <a:p>
            <a:pPr marL="457200" indent="-457200">
              <a:buFont typeface="Arial" pitchFamily="34" charset="0"/>
              <a:buChar char="•"/>
            </a:pPr>
            <a:r>
              <a:rPr kumimoji="1" lang="en-US" altLang="ja-JP" sz="2800" dirty="0" smtClean="0"/>
              <a:t>D/A</a:t>
            </a:r>
            <a:r>
              <a:rPr kumimoji="1" lang="ja-JP" altLang="en-US" sz="2800" dirty="0" smtClean="0"/>
              <a:t>と同様に上記の波形を再現</a:t>
            </a:r>
            <a:endParaRPr kumimoji="1" lang="en-US" altLang="ja-JP" sz="2800" dirty="0" smtClean="0"/>
          </a:p>
          <a:p>
            <a:pPr marL="914400" lvl="1" indent="-457200">
              <a:buFont typeface="Arial" pitchFamily="34" charset="0"/>
              <a:buChar char="•"/>
            </a:pPr>
            <a:r>
              <a:rPr kumimoji="1" lang="en-US" altLang="ja-JP" sz="2800" dirty="0" smtClean="0"/>
              <a:t>CS_ADC()</a:t>
            </a:r>
            <a:r>
              <a:rPr kumimoji="1" lang="ja-JP" altLang="en-US" sz="2800" dirty="0" smtClean="0"/>
              <a:t>で</a:t>
            </a:r>
            <a:r>
              <a:rPr kumimoji="1" lang="en-US" altLang="ja-JP" sz="2800" dirty="0" smtClean="0"/>
              <a:t>/CS</a:t>
            </a:r>
            <a:r>
              <a:rPr kumimoji="1" lang="ja-JP" altLang="en-US" sz="2800" dirty="0" smtClean="0"/>
              <a:t>を制御</a:t>
            </a:r>
            <a:endParaRPr kumimoji="1" lang="en-US" altLang="ja-JP" sz="2800" dirty="0" smtClean="0"/>
          </a:p>
          <a:p>
            <a:pPr marL="914400" lvl="1" indent="-457200">
              <a:buFont typeface="Arial" pitchFamily="34" charset="0"/>
              <a:buChar char="•"/>
            </a:pPr>
            <a:r>
              <a:rPr lang="en-US" altLang="ja-JP" sz="2800" dirty="0" smtClean="0"/>
              <a:t>CK()</a:t>
            </a:r>
            <a:r>
              <a:rPr lang="ja-JP" altLang="en-US" sz="2800" dirty="0" smtClean="0"/>
              <a:t>で</a:t>
            </a:r>
            <a:r>
              <a:rPr lang="en-US" altLang="ja-JP" sz="2800" dirty="0" smtClean="0"/>
              <a:t>IOCLOCK</a:t>
            </a:r>
            <a:r>
              <a:rPr lang="ja-JP" altLang="en-US" sz="2800" dirty="0" smtClean="0"/>
              <a:t>を制御</a:t>
            </a:r>
            <a:endParaRPr kumimoji="1" lang="en-US" altLang="ja-JP" sz="2800" dirty="0" smtClean="0"/>
          </a:p>
          <a:p>
            <a:pPr marL="457200" indent="-457200">
              <a:buFont typeface="Arial" pitchFamily="34" charset="0"/>
              <a:buChar char="•"/>
            </a:pPr>
            <a:r>
              <a:rPr lang="en-US" altLang="ja-JP" sz="2800" dirty="0" smtClean="0"/>
              <a:t>D7</a:t>
            </a:r>
            <a:r>
              <a:rPr lang="ja-JP" altLang="en-US" sz="2800" dirty="0" smtClean="0"/>
              <a:t>～</a:t>
            </a:r>
            <a:r>
              <a:rPr lang="en-US" altLang="ja-JP" sz="2800" dirty="0" smtClean="0"/>
              <a:t>D0</a:t>
            </a:r>
            <a:r>
              <a:rPr lang="ja-JP" altLang="en-US" sz="2800" dirty="0" smtClean="0"/>
              <a:t>から</a:t>
            </a:r>
            <a:r>
              <a:rPr lang="en-US" altLang="ja-JP" sz="2800" dirty="0" smtClean="0"/>
              <a:t>8bit</a:t>
            </a:r>
            <a:r>
              <a:rPr lang="ja-JP" altLang="en-US" sz="2800" dirty="0" smtClean="0"/>
              <a:t>の数値を構成</a:t>
            </a:r>
            <a:endParaRPr lang="en-US" altLang="ja-JP" sz="2800" dirty="0" smtClean="0"/>
          </a:p>
          <a:p>
            <a:pPr marL="914400" lvl="1" indent="-457200">
              <a:buFont typeface="Arial" pitchFamily="34" charset="0"/>
              <a:buChar char="•"/>
            </a:pPr>
            <a:r>
              <a:rPr lang="en-US" altLang="ja-JP" sz="2800" dirty="0" smtClean="0"/>
              <a:t>DI_ADC()</a:t>
            </a:r>
            <a:r>
              <a:rPr lang="ja-JP" altLang="en-US" sz="2800" dirty="0" smtClean="0"/>
              <a:t>関数で読み出し</a:t>
            </a:r>
            <a:endParaRPr lang="en-US" altLang="ja-JP" sz="2800" dirty="0" smtClean="0"/>
          </a:p>
          <a:p>
            <a:pPr marL="914400" lvl="1" indent="-457200">
              <a:buFont typeface="Arial" pitchFamily="34" charset="0"/>
              <a:buChar char="•"/>
            </a:pPr>
            <a:r>
              <a:rPr lang="en-US" altLang="ja-JP" sz="2800" dirty="0" smtClean="0"/>
              <a:t> </a:t>
            </a:r>
          </a:p>
          <a:p>
            <a:pPr marL="457200" indent="-457200">
              <a:buFont typeface="Arial" pitchFamily="34" charset="0"/>
              <a:buChar char="•"/>
            </a:pPr>
            <a:r>
              <a:rPr lang="en-US" altLang="ja-JP" sz="2800" dirty="0" smtClean="0"/>
              <a:t>A/D</a:t>
            </a:r>
            <a:r>
              <a:rPr kumimoji="1" lang="ja-JP" altLang="en-US" sz="2800" dirty="0" smtClean="0"/>
              <a:t>変換結果 </a:t>
            </a:r>
            <a:r>
              <a:rPr kumimoji="1" lang="en-US" altLang="ja-JP" sz="2800" dirty="0" smtClean="0"/>
              <a:t>(0</a:t>
            </a:r>
            <a:r>
              <a:rPr kumimoji="1" lang="ja-JP" altLang="en-US" sz="2800" dirty="0" smtClean="0"/>
              <a:t>～</a:t>
            </a:r>
            <a:r>
              <a:rPr kumimoji="1" lang="en-US" altLang="ja-JP" sz="2800" dirty="0" smtClean="0"/>
              <a:t>255) </a:t>
            </a:r>
            <a:r>
              <a:rPr kumimoji="1" lang="ja-JP" altLang="en-US" sz="2800" dirty="0" smtClean="0"/>
              <a:t>を表示</a:t>
            </a:r>
            <a:endParaRPr kumimoji="1" lang="en-US" altLang="ja-JP" sz="2800" dirty="0" smtClean="0"/>
          </a:p>
          <a:p>
            <a:pPr marL="457200" indent="-457200">
              <a:buFont typeface="Arial" pitchFamily="34" charset="0"/>
              <a:buChar char="•"/>
            </a:pPr>
            <a:r>
              <a:rPr kumimoji="1" lang="en-US" altLang="ja-JP" sz="2800" dirty="0" smtClean="0"/>
              <a:t>D/A</a:t>
            </a:r>
            <a:r>
              <a:rPr kumimoji="1" lang="ja-JP" altLang="en-US" sz="2800" dirty="0" smtClean="0"/>
              <a:t>変換のプログラムに追記すれば良い</a:t>
            </a:r>
            <a:endParaRPr kumimoji="1" lang="en-US" altLang="ja-JP" sz="2800" dirty="0" smtClean="0"/>
          </a:p>
          <a:p>
            <a:endParaRPr kumimoji="1" lang="ja-JP" altLang="en-US" sz="2800" dirty="0"/>
          </a:p>
        </p:txBody>
      </p:sp>
      <mc:AlternateContent xmlns:mc="http://schemas.openxmlformats.org/markup-compatibility/2006" xmlns:a14="http://schemas.microsoft.com/office/drawing/2010/main">
        <mc:Choice Requires="a14">
          <p:sp>
            <p:nvSpPr>
              <p:cNvPr id="9" name="テキスト ボックス 8"/>
              <p:cNvSpPr txBox="1"/>
              <p:nvPr/>
            </p:nvSpPr>
            <p:spPr>
              <a:xfrm>
                <a:off x="1619672" y="5301208"/>
                <a:ext cx="4244560"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a:rPr>
                        <m:t>𝐷</m:t>
                      </m:r>
                      <m:r>
                        <a:rPr kumimoji="1" lang="en-US" altLang="ja-JP" sz="2800" b="0" i="1" smtClean="0">
                          <a:latin typeface="Cambria Math"/>
                        </a:rPr>
                        <m:t>7×</m:t>
                      </m:r>
                      <m:sSup>
                        <m:sSupPr>
                          <m:ctrlPr>
                            <a:rPr kumimoji="1" lang="en-US" altLang="ja-JP" sz="2800" b="0" i="1" smtClean="0">
                              <a:latin typeface="Cambria Math"/>
                              <a:ea typeface="Cambria Math"/>
                            </a:rPr>
                          </m:ctrlPr>
                        </m:sSupPr>
                        <m:e>
                          <m:r>
                            <a:rPr kumimoji="1" lang="en-US" altLang="ja-JP" sz="2800" b="0" i="1" smtClean="0">
                              <a:latin typeface="Cambria Math"/>
                              <a:ea typeface="Cambria Math"/>
                            </a:rPr>
                            <m:t>2</m:t>
                          </m:r>
                        </m:e>
                        <m:sup>
                          <m:r>
                            <a:rPr kumimoji="1" lang="en-US" altLang="ja-JP" sz="2800" b="0" i="1" smtClean="0">
                              <a:latin typeface="Cambria Math"/>
                              <a:ea typeface="Cambria Math"/>
                            </a:rPr>
                            <m:t>7</m:t>
                          </m:r>
                        </m:sup>
                      </m:sSup>
                      <m:r>
                        <a:rPr kumimoji="1" lang="en-US" altLang="ja-JP" sz="2800" b="0" i="1" smtClean="0">
                          <a:latin typeface="Cambria Math"/>
                          <a:ea typeface="Cambria Math"/>
                        </a:rPr>
                        <m:t>+⋯</m:t>
                      </m:r>
                      <m:r>
                        <a:rPr kumimoji="1" lang="en-US" altLang="ja-JP" sz="2800" b="0" i="1" smtClean="0">
                          <a:latin typeface="Cambria Math"/>
                          <a:ea typeface="Cambria Math"/>
                        </a:rPr>
                        <m:t>𝐷</m:t>
                      </m:r>
                      <m:r>
                        <a:rPr kumimoji="1" lang="en-US" altLang="ja-JP" sz="2800" b="0" i="1" smtClean="0">
                          <a:latin typeface="Cambria Math"/>
                          <a:ea typeface="Cambria Math"/>
                        </a:rPr>
                        <m:t>1×2+</m:t>
                      </m:r>
                      <m:r>
                        <a:rPr kumimoji="1" lang="en-US" altLang="ja-JP" sz="2800" b="0" i="1" smtClean="0">
                          <a:latin typeface="Cambria Math"/>
                          <a:ea typeface="Cambria Math"/>
                        </a:rPr>
                        <m:t>𝐷</m:t>
                      </m:r>
                      <m:r>
                        <a:rPr kumimoji="1" lang="en-US" altLang="ja-JP" sz="2800" b="0" i="1" smtClean="0">
                          <a:latin typeface="Cambria Math"/>
                          <a:ea typeface="Cambria Math"/>
                        </a:rPr>
                        <m:t>0</m:t>
                      </m:r>
                    </m:oMath>
                  </m:oMathPara>
                </a14:m>
                <a:endParaRPr kumimoji="1" lang="ja-JP" altLang="en-US" sz="28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1619672" y="5301208"/>
                <a:ext cx="4244560" cy="523220"/>
              </a:xfrm>
              <a:prstGeom prst="rect">
                <a:avLst/>
              </a:prstGeom>
              <a:blipFill rotWithShape="1">
                <a:blip r:embed="rId3"/>
                <a:stretch>
                  <a:fillRect/>
                </a:stretch>
              </a:blipFill>
            </p:spPr>
            <p:txBody>
              <a:bodyPr/>
              <a:lstStyle/>
              <a:p>
                <a:r>
                  <a:rPr lang="ja-JP" altLang="en-US">
                    <a:noFill/>
                  </a:rPr>
                  <a:t> </a:t>
                </a:r>
              </a:p>
            </p:txBody>
          </p:sp>
        </mc:Fallback>
      </mc:AlternateContent>
      <p:sp>
        <p:nvSpPr>
          <p:cNvPr id="2" name="スライド番号プレースホルダー 1"/>
          <p:cNvSpPr>
            <a:spLocks noGrp="1"/>
          </p:cNvSpPr>
          <p:nvPr>
            <p:ph type="sldNum" sz="quarter" idx="12"/>
          </p:nvPr>
        </p:nvSpPr>
        <p:spPr/>
        <p:txBody>
          <a:bodyPr/>
          <a:lstStyle/>
          <a:p>
            <a:fld id="{B39DBBFA-4C8D-4DAF-8493-6143B8B6C40F}" type="slidenum">
              <a:rPr lang="en-US" altLang="ja-JP" smtClean="0"/>
              <a:pPr/>
              <a:t>26</a:t>
            </a:fld>
            <a:endParaRPr lang="en-US" altLang="ja-JP"/>
          </a:p>
        </p:txBody>
      </p:sp>
    </p:spTree>
    <p:extLst>
      <p:ext uri="{BB962C8B-B14F-4D97-AF65-F5344CB8AC3E}">
        <p14:creationId xmlns:p14="http://schemas.microsoft.com/office/powerpoint/2010/main" val="24215849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ja-JP" dirty="0"/>
              <a:t>A/D</a:t>
            </a:r>
            <a:r>
              <a:rPr lang="ja-JP" altLang="en-US" dirty="0" smtClean="0"/>
              <a:t>変換器の実験</a:t>
            </a:r>
            <a:endParaRPr lang="ja-JP" altLang="en-US" dirty="0"/>
          </a:p>
        </p:txBody>
      </p:sp>
      <p:sp>
        <p:nvSpPr>
          <p:cNvPr id="17411" name="Rectangle 3"/>
          <p:cNvSpPr>
            <a:spLocks noGrp="1" noChangeArrowheads="1"/>
          </p:cNvSpPr>
          <p:nvPr>
            <p:ph type="body" idx="1"/>
          </p:nvPr>
        </p:nvSpPr>
        <p:spPr/>
        <p:txBody>
          <a:bodyPr/>
          <a:lstStyle/>
          <a:p>
            <a:r>
              <a:rPr lang="ja-JP" altLang="en-US" dirty="0" smtClean="0"/>
              <a:t>入力</a:t>
            </a:r>
            <a:r>
              <a:rPr lang="ja-JP" altLang="en-US" dirty="0"/>
              <a:t>端子にアナログ電圧を与える</a:t>
            </a:r>
          </a:p>
          <a:p>
            <a:pPr lvl="1"/>
            <a:r>
              <a:rPr lang="en-US" altLang="ja-JP" dirty="0"/>
              <a:t>D/A</a:t>
            </a:r>
            <a:r>
              <a:rPr lang="ja-JP" altLang="en-US" dirty="0"/>
              <a:t>変換器の出力</a:t>
            </a:r>
            <a:r>
              <a:rPr lang="ja-JP" altLang="en-US" dirty="0" smtClean="0"/>
              <a:t>を</a:t>
            </a:r>
            <a:r>
              <a:rPr lang="en-US" altLang="ja-JP" dirty="0" smtClean="0"/>
              <a:t>A/D</a:t>
            </a:r>
            <a:r>
              <a:rPr lang="ja-JP" altLang="en-US" dirty="0" smtClean="0"/>
              <a:t>変換機の入力に</a:t>
            </a:r>
            <a:endParaRPr lang="en-US" altLang="ja-JP" dirty="0" smtClean="0"/>
          </a:p>
          <a:p>
            <a:pPr lvl="1"/>
            <a:r>
              <a:rPr lang="ja-JP" altLang="en-US" dirty="0" smtClean="0"/>
              <a:t>テスター接続用ケーブルを使う</a:t>
            </a:r>
            <a:endParaRPr lang="ja-JP" altLang="en-US" dirty="0"/>
          </a:p>
          <a:p>
            <a:r>
              <a:rPr lang="ja-JP" altLang="en-US" dirty="0"/>
              <a:t>数値と電圧の関係が</a:t>
            </a:r>
            <a:r>
              <a:rPr lang="ja-JP" altLang="en-US" dirty="0" smtClean="0"/>
              <a:t>わかる</a:t>
            </a:r>
            <a:endParaRPr lang="en-US" altLang="ja-JP" dirty="0" smtClean="0"/>
          </a:p>
          <a:p>
            <a:pPr lvl="1"/>
            <a:r>
              <a:rPr lang="ja-JP" altLang="en-US" dirty="0" smtClean="0"/>
              <a:t>アナログ電圧はテスターで読み取る</a:t>
            </a:r>
            <a:endParaRPr lang="en-US" altLang="ja-JP" dirty="0" smtClean="0"/>
          </a:p>
          <a:p>
            <a:pPr lvl="1"/>
            <a:r>
              <a:rPr lang="en-US" altLang="ja-JP" dirty="0" smtClean="0"/>
              <a:t>A/D</a:t>
            </a:r>
            <a:r>
              <a:rPr lang="ja-JP" altLang="en-US" dirty="0" smtClean="0"/>
              <a:t>変換結果の数値とアナログ電圧を記録</a:t>
            </a:r>
            <a:endParaRPr lang="ja-JP" altLang="en-US" dirty="0"/>
          </a:p>
        </p:txBody>
      </p:sp>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27</a:t>
            </a:fld>
            <a:endParaRPr lang="en-US" altLang="ja-JP"/>
          </a:p>
        </p:txBody>
      </p:sp>
    </p:spTree>
    <p:extLst>
      <p:ext uri="{BB962C8B-B14F-4D97-AF65-F5344CB8AC3E}">
        <p14:creationId xmlns:p14="http://schemas.microsoft.com/office/powerpoint/2010/main" val="3717269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ja-JP" altLang="en-US" dirty="0"/>
              <a:t>入力・出力電圧の関係を測定する</a:t>
            </a:r>
          </a:p>
        </p:txBody>
      </p:sp>
      <p:sp>
        <p:nvSpPr>
          <p:cNvPr id="18435" name="Rectangle 3"/>
          <p:cNvSpPr>
            <a:spLocks noGrp="1" noChangeArrowheads="1"/>
          </p:cNvSpPr>
          <p:nvPr>
            <p:ph type="body" idx="1"/>
          </p:nvPr>
        </p:nvSpPr>
        <p:spPr/>
        <p:txBody>
          <a:bodyPr/>
          <a:lstStyle/>
          <a:p>
            <a:r>
              <a:rPr lang="en-US" altLang="ja-JP" dirty="0"/>
              <a:t>D/A</a:t>
            </a:r>
            <a:r>
              <a:rPr lang="ja-JP" altLang="en-US" dirty="0"/>
              <a:t>変換と</a:t>
            </a:r>
            <a:r>
              <a:rPr lang="en-US" altLang="ja-JP" dirty="0"/>
              <a:t>A/D</a:t>
            </a:r>
            <a:r>
              <a:rPr lang="ja-JP" altLang="en-US" dirty="0"/>
              <a:t>変換の組み合わせ</a:t>
            </a:r>
          </a:p>
          <a:p>
            <a:r>
              <a:rPr lang="ja-JP" altLang="en-US" dirty="0"/>
              <a:t>押しボタンスイッチで</a:t>
            </a:r>
            <a:r>
              <a:rPr lang="en-US" altLang="ja-JP" dirty="0"/>
              <a:t>D/A</a:t>
            </a:r>
            <a:r>
              <a:rPr lang="ja-JP" altLang="en-US" dirty="0"/>
              <a:t>電圧を設定</a:t>
            </a:r>
          </a:p>
          <a:p>
            <a:r>
              <a:rPr lang="en-US" altLang="ja-JP" dirty="0"/>
              <a:t>7</a:t>
            </a:r>
            <a:r>
              <a:rPr lang="ja-JP" altLang="en-US" dirty="0"/>
              <a:t>セグメント</a:t>
            </a:r>
            <a:r>
              <a:rPr lang="en-US" altLang="ja-JP" dirty="0"/>
              <a:t>LED</a:t>
            </a:r>
            <a:r>
              <a:rPr lang="ja-JP" altLang="en-US" dirty="0"/>
              <a:t>表示器に電圧を表示</a:t>
            </a:r>
          </a:p>
          <a:p>
            <a:pPr lvl="1"/>
            <a:r>
              <a:rPr lang="ja-JP" altLang="en-US" dirty="0"/>
              <a:t>入力・出力各</a:t>
            </a:r>
            <a:r>
              <a:rPr lang="en-US" altLang="ja-JP" dirty="0"/>
              <a:t>2</a:t>
            </a:r>
            <a:r>
              <a:rPr lang="ja-JP" altLang="en-US" dirty="0"/>
              <a:t>桁で表示 </a:t>
            </a:r>
            <a:r>
              <a:rPr lang="en-US" altLang="ja-JP" dirty="0"/>
              <a:t>(X.Y[V])</a:t>
            </a:r>
          </a:p>
          <a:p>
            <a:pPr lvl="1"/>
            <a:r>
              <a:rPr lang="ja-JP" altLang="en-US" dirty="0"/>
              <a:t>整数演算のみで計算 </a:t>
            </a:r>
            <a:r>
              <a:rPr lang="en-US" altLang="ja-JP" dirty="0"/>
              <a:t>(</a:t>
            </a:r>
            <a:r>
              <a:rPr lang="ja-JP" altLang="en-US" dirty="0"/>
              <a:t>例えば</a:t>
            </a:r>
            <a:r>
              <a:rPr lang="en-US" altLang="ja-JP" dirty="0"/>
              <a:t>100</a:t>
            </a:r>
            <a:r>
              <a:rPr lang="ja-JP" altLang="en-US" dirty="0"/>
              <a:t>倍する</a:t>
            </a:r>
            <a:r>
              <a:rPr lang="en-US" altLang="ja-JP" dirty="0" smtClean="0"/>
              <a:t>)</a:t>
            </a:r>
          </a:p>
          <a:p>
            <a:r>
              <a:rPr lang="ja-JP" altLang="en-US" dirty="0"/>
              <a:t>これまで</a:t>
            </a:r>
            <a:r>
              <a:rPr lang="ja-JP" altLang="en-US" dirty="0" smtClean="0"/>
              <a:t>に作ったプログラム＋</a:t>
            </a:r>
            <a:r>
              <a:rPr lang="en-US" altLang="ja-JP" dirty="0" smtClean="0"/>
              <a:t>α</a:t>
            </a:r>
          </a:p>
          <a:p>
            <a:pPr lvl="1"/>
            <a:r>
              <a:rPr lang="ja-JP" altLang="en-US" dirty="0" smtClean="0"/>
              <a:t>電圧</a:t>
            </a:r>
            <a:r>
              <a:rPr lang="en-US" altLang="ja-JP" dirty="0" smtClean="0"/>
              <a:t>[V]</a:t>
            </a:r>
            <a:r>
              <a:rPr lang="ja-JP" altLang="en-US" dirty="0" smtClean="0"/>
              <a:t>表示</a:t>
            </a:r>
            <a:r>
              <a:rPr lang="en-US" altLang="ja-JP" dirty="0" smtClean="0"/>
              <a:t>×2</a:t>
            </a:r>
            <a:r>
              <a:rPr lang="ja-JP" altLang="en-US" dirty="0" smtClean="0"/>
              <a:t>を追加</a:t>
            </a:r>
            <a:endParaRPr lang="en-US" altLang="ja-JP" dirty="0"/>
          </a:p>
          <a:p>
            <a:r>
              <a:rPr lang="ja-JP" altLang="en-US" dirty="0"/>
              <a:t>インバータ </a:t>
            </a:r>
            <a:r>
              <a:rPr lang="en-US" altLang="ja-JP" dirty="0"/>
              <a:t>(NOT) </a:t>
            </a:r>
            <a:r>
              <a:rPr lang="ja-JP" altLang="en-US" dirty="0"/>
              <a:t>の特性を測定</a:t>
            </a:r>
          </a:p>
        </p:txBody>
      </p:sp>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r>
              <a:rPr lang="ja-JP" altLang="en-US" sz="4000" dirty="0"/>
              <a:t>入力・出力電圧の測定</a:t>
            </a:r>
          </a:p>
        </p:txBody>
      </p:sp>
      <p:pic>
        <p:nvPicPr>
          <p:cNvPr id="12294" name="Picture 6" descr="measure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03350" y="1557338"/>
            <a:ext cx="6651625" cy="4573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29</a:t>
            </a:fld>
            <a:endParaRPr lang="en-US" altLang="ja-JP"/>
          </a:p>
        </p:txBody>
      </p:sp>
    </p:spTree>
    <p:extLst>
      <p:ext uri="{BB962C8B-B14F-4D97-AF65-F5344CB8AC3E}">
        <p14:creationId xmlns:p14="http://schemas.microsoft.com/office/powerpoint/2010/main" val="3377765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r>
              <a:rPr lang="ja-JP" altLang="en-US" dirty="0" smtClean="0"/>
              <a:t>この実験の目的</a:t>
            </a:r>
            <a:endParaRPr lang="ja-JP" altLang="en-US" dirty="0"/>
          </a:p>
        </p:txBody>
      </p:sp>
      <p:sp>
        <p:nvSpPr>
          <p:cNvPr id="4101" name="Rectangle 5"/>
          <p:cNvSpPr>
            <a:spLocks noGrp="1" noChangeArrowheads="1"/>
          </p:cNvSpPr>
          <p:nvPr>
            <p:ph type="body" sz="half" idx="1"/>
          </p:nvPr>
        </p:nvSpPr>
        <p:spPr>
          <a:xfrm>
            <a:off x="457200" y="1600200"/>
            <a:ext cx="8229600" cy="1541463"/>
          </a:xfrm>
        </p:spPr>
        <p:txBody>
          <a:bodyPr/>
          <a:lstStyle/>
          <a:p>
            <a:pPr>
              <a:lnSpc>
                <a:spcPct val="90000"/>
              </a:lnSpc>
            </a:pPr>
            <a:r>
              <a:rPr lang="ja-JP" altLang="en-US" sz="2800"/>
              <a:t>コンピュータでアナログ電圧を測定したい</a:t>
            </a:r>
          </a:p>
          <a:p>
            <a:pPr>
              <a:lnSpc>
                <a:spcPct val="90000"/>
              </a:lnSpc>
            </a:pPr>
            <a:r>
              <a:rPr lang="ja-JP" altLang="en-US" sz="2800"/>
              <a:t>そのためのハードウェアを理解</a:t>
            </a:r>
          </a:p>
          <a:p>
            <a:pPr>
              <a:lnSpc>
                <a:spcPct val="90000"/>
              </a:lnSpc>
            </a:pPr>
            <a:r>
              <a:rPr lang="ja-JP" altLang="en-US" sz="2800"/>
              <a:t>そのためのソフトウェアを作成</a:t>
            </a:r>
          </a:p>
        </p:txBody>
      </p:sp>
      <p:pic>
        <p:nvPicPr>
          <p:cNvPr id="4103" name="Picture 7" descr="measure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028700" y="3530600"/>
            <a:ext cx="7288213" cy="2706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スライド番号プレースホルダー 1"/>
          <p:cNvSpPr>
            <a:spLocks noGrp="1"/>
          </p:cNvSpPr>
          <p:nvPr>
            <p:ph type="sldNum" sz="quarter" idx="12"/>
          </p:nvPr>
        </p:nvSpPr>
        <p:spPr/>
        <p:txBody>
          <a:bodyPr/>
          <a:lstStyle/>
          <a:p>
            <a:fld id="{60AB4FA0-D9BD-4C46-8D0C-80EBD9B517F4}" type="slidenum">
              <a:rPr lang="en-US" altLang="ja-JP" smtClean="0"/>
              <a:pPr/>
              <a:t>3</a:t>
            </a:fld>
            <a:endParaRPr lang="en-US" altLang="ja-JP"/>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ja-JP" altLang="en-US"/>
              <a:t>自動測定</a:t>
            </a:r>
          </a:p>
        </p:txBody>
      </p:sp>
      <p:pic>
        <p:nvPicPr>
          <p:cNvPr id="19461" name="Picture 5" descr="system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68488" y="1376363"/>
            <a:ext cx="5583237" cy="5076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62" name="Rectangle 6"/>
          <p:cNvSpPr>
            <a:spLocks noChangeArrowheads="1"/>
          </p:cNvSpPr>
          <p:nvPr/>
        </p:nvSpPr>
        <p:spPr bwMode="auto">
          <a:xfrm>
            <a:off x="1908175" y="1196975"/>
            <a:ext cx="1655763" cy="1727200"/>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30</a:t>
            </a:fld>
            <a:endParaRPr lang="en-US" altLang="ja-JP"/>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注意</a:t>
            </a:r>
            <a:endParaRPr kumimoji="1" lang="ja-JP" altLang="en-US" dirty="0"/>
          </a:p>
        </p:txBody>
      </p:sp>
      <p:sp>
        <p:nvSpPr>
          <p:cNvPr id="3" name="コンテンツ プレースホルダー 2"/>
          <p:cNvSpPr>
            <a:spLocks noGrp="1"/>
          </p:cNvSpPr>
          <p:nvPr>
            <p:ph idx="1"/>
          </p:nvPr>
        </p:nvSpPr>
        <p:spPr>
          <a:xfrm>
            <a:off x="323528" y="1600200"/>
            <a:ext cx="8496944" cy="4525963"/>
          </a:xfrm>
        </p:spPr>
        <p:txBody>
          <a:bodyPr/>
          <a:lstStyle/>
          <a:p>
            <a:r>
              <a:rPr kumimoji="1" lang="ja-JP" altLang="en-US" dirty="0" smtClean="0"/>
              <a:t>作業停電</a:t>
            </a:r>
            <a:endParaRPr kumimoji="1" lang="en-US" altLang="ja-JP" dirty="0" smtClean="0"/>
          </a:p>
          <a:p>
            <a:pPr lvl="1"/>
            <a:r>
              <a:rPr lang="en-US" altLang="ja-JP" dirty="0"/>
              <a:t>10</a:t>
            </a:r>
            <a:r>
              <a:rPr lang="ja-JP" altLang="en-US" dirty="0" smtClean="0"/>
              <a:t>月</a:t>
            </a:r>
            <a:r>
              <a:rPr lang="en-US" altLang="ja-JP" dirty="0" smtClean="0"/>
              <a:t>19</a:t>
            </a:r>
            <a:r>
              <a:rPr lang="ja-JP" altLang="en-US" dirty="0" smtClean="0"/>
              <a:t>日</a:t>
            </a:r>
            <a:r>
              <a:rPr lang="en-US" altLang="ja-JP" dirty="0" smtClean="0"/>
              <a:t>(</a:t>
            </a:r>
            <a:r>
              <a:rPr lang="ja-JP" altLang="en-US" dirty="0" smtClean="0"/>
              <a:t>土</a:t>
            </a:r>
            <a:r>
              <a:rPr lang="en-US" altLang="ja-JP" dirty="0" smtClean="0"/>
              <a:t>)</a:t>
            </a:r>
          </a:p>
          <a:p>
            <a:pPr lvl="1"/>
            <a:r>
              <a:rPr kumimoji="1" lang="en-US" altLang="ja-JP" dirty="0" smtClean="0"/>
              <a:t>10</a:t>
            </a:r>
            <a:r>
              <a:rPr kumimoji="1" lang="ja-JP" altLang="en-US" dirty="0" smtClean="0"/>
              <a:t>月</a:t>
            </a:r>
            <a:r>
              <a:rPr kumimoji="1" lang="en-US" altLang="ja-JP" dirty="0" smtClean="0"/>
              <a:t>20</a:t>
            </a:r>
            <a:r>
              <a:rPr kumimoji="1" lang="ja-JP" altLang="en-US" dirty="0" smtClean="0"/>
              <a:t>日</a:t>
            </a:r>
            <a:r>
              <a:rPr kumimoji="1" lang="en-US" altLang="ja-JP" dirty="0" smtClean="0"/>
              <a:t>(</a:t>
            </a:r>
            <a:r>
              <a:rPr kumimoji="1" lang="ja-JP" altLang="en-US" dirty="0" smtClean="0"/>
              <a:t>日</a:t>
            </a:r>
            <a:r>
              <a:rPr kumimoji="1" lang="en-US" altLang="ja-JP" dirty="0" smtClean="0"/>
              <a:t>)</a:t>
            </a:r>
          </a:p>
          <a:p>
            <a:pPr lvl="1"/>
            <a:r>
              <a:rPr lang="ja-JP" altLang="en-US" dirty="0" smtClean="0"/>
              <a:t>実験室のサーバ </a:t>
            </a:r>
            <a:r>
              <a:rPr lang="en-US" altLang="ja-JP" dirty="0" smtClean="0"/>
              <a:t>(exp1gw) </a:t>
            </a:r>
            <a:r>
              <a:rPr lang="ja-JP" altLang="en-US" dirty="0" smtClean="0"/>
              <a:t>は停電中停止</a:t>
            </a:r>
            <a:endParaRPr kumimoji="1" lang="en-US" altLang="ja-JP" dirty="0" smtClean="0"/>
          </a:p>
          <a:p>
            <a:r>
              <a:rPr lang="ja-JP" altLang="en-US" dirty="0" smtClean="0"/>
              <a:t>レポート締切</a:t>
            </a:r>
            <a:endParaRPr lang="en-US" altLang="ja-JP" dirty="0" smtClean="0"/>
          </a:p>
          <a:p>
            <a:pPr lvl="1"/>
            <a:r>
              <a:rPr kumimoji="1" lang="en-US" altLang="ja-JP" dirty="0"/>
              <a:t>10</a:t>
            </a:r>
            <a:r>
              <a:rPr kumimoji="1" lang="ja-JP" altLang="en-US" dirty="0" smtClean="0"/>
              <a:t>月</a:t>
            </a:r>
            <a:r>
              <a:rPr kumimoji="1" lang="en-US" altLang="ja-JP" dirty="0" smtClean="0"/>
              <a:t>21</a:t>
            </a:r>
            <a:r>
              <a:rPr kumimoji="1" lang="ja-JP" altLang="en-US" dirty="0" smtClean="0"/>
              <a:t>日</a:t>
            </a:r>
            <a:r>
              <a:rPr kumimoji="1" lang="en-US" altLang="ja-JP" dirty="0" smtClean="0"/>
              <a:t>(</a:t>
            </a:r>
            <a:r>
              <a:rPr kumimoji="1" lang="ja-JP" altLang="en-US" dirty="0" smtClean="0"/>
              <a:t>月</a:t>
            </a:r>
            <a:r>
              <a:rPr kumimoji="1" lang="en-US" altLang="ja-JP" dirty="0" smtClean="0"/>
              <a:t>)</a:t>
            </a:r>
            <a:r>
              <a:rPr kumimoji="1" lang="ja-JP" altLang="en-US" dirty="0" smtClean="0"/>
              <a:t> </a:t>
            </a:r>
            <a:r>
              <a:rPr kumimoji="1" lang="en-US" altLang="ja-JP" dirty="0" smtClean="0"/>
              <a:t>13</a:t>
            </a:r>
            <a:r>
              <a:rPr kumimoji="1" lang="ja-JP" altLang="en-US" dirty="0" smtClean="0"/>
              <a:t>時</a:t>
            </a:r>
            <a:endParaRPr kumimoji="1" lang="en-US" altLang="ja-JP" dirty="0" smtClean="0"/>
          </a:p>
          <a:p>
            <a:r>
              <a:rPr lang="ja-JP" altLang="en-US" dirty="0" smtClean="0"/>
              <a:t>実験</a:t>
            </a:r>
            <a:r>
              <a:rPr lang="ja-JP" altLang="en-US" dirty="0" smtClean="0"/>
              <a:t>の</a:t>
            </a:r>
            <a:r>
              <a:rPr lang="ja-JP" altLang="en-US" dirty="0"/>
              <a:t>資料</a:t>
            </a:r>
            <a:r>
              <a:rPr lang="ja-JP" altLang="en-US" dirty="0" smtClean="0"/>
              <a:t>は</a:t>
            </a:r>
            <a:r>
              <a:rPr lang="ja-JP" altLang="en-US" dirty="0" smtClean="0"/>
              <a:t>アカンサスポータルにもあります</a:t>
            </a:r>
            <a:endParaRPr kumimoji="1" lang="ja-JP" altLang="en-US" dirty="0"/>
          </a:p>
        </p:txBody>
      </p:sp>
      <p:sp>
        <p:nvSpPr>
          <p:cNvPr id="4" name="スライド番号プレースホルダー 3"/>
          <p:cNvSpPr>
            <a:spLocks noGrp="1"/>
          </p:cNvSpPr>
          <p:nvPr>
            <p:ph type="sldNum" sz="quarter" idx="12"/>
          </p:nvPr>
        </p:nvSpPr>
        <p:spPr/>
        <p:txBody>
          <a:bodyPr/>
          <a:lstStyle/>
          <a:p>
            <a:fld id="{75A2E639-4C91-4AE2-839D-2380395B4F4D}" type="slidenum">
              <a:rPr lang="en-US" altLang="ja-JP" smtClean="0"/>
              <a:pPr/>
              <a:t>31</a:t>
            </a:fld>
            <a:endParaRPr lang="en-US" altLang="ja-JP"/>
          </a:p>
        </p:txBody>
      </p:sp>
    </p:spTree>
    <p:extLst>
      <p:ext uri="{BB962C8B-B14F-4D97-AF65-F5344CB8AC3E}">
        <p14:creationId xmlns:p14="http://schemas.microsoft.com/office/powerpoint/2010/main" val="1801929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ja-JP" altLang="en-US"/>
              <a:t>コンピュータの構成</a:t>
            </a:r>
          </a:p>
        </p:txBody>
      </p:sp>
      <p:sp>
        <p:nvSpPr>
          <p:cNvPr id="6149" name="Rectangle 5"/>
          <p:cNvSpPr>
            <a:spLocks noGrp="1" noChangeArrowheads="1"/>
          </p:cNvSpPr>
          <p:nvPr>
            <p:ph type="body" sz="half" idx="1"/>
          </p:nvPr>
        </p:nvSpPr>
        <p:spPr>
          <a:xfrm>
            <a:off x="457200" y="1600200"/>
            <a:ext cx="3827463" cy="4637088"/>
          </a:xfrm>
        </p:spPr>
        <p:txBody>
          <a:bodyPr/>
          <a:lstStyle/>
          <a:p>
            <a:r>
              <a:rPr lang="ja-JP" altLang="en-US" sz="2800"/>
              <a:t>各装置をバスで接続</a:t>
            </a:r>
          </a:p>
          <a:p>
            <a:pPr lvl="1"/>
            <a:r>
              <a:rPr lang="en-US" altLang="ja-JP" sz="2400"/>
              <a:t>CPU</a:t>
            </a:r>
          </a:p>
          <a:p>
            <a:pPr lvl="1"/>
            <a:r>
              <a:rPr lang="ja-JP" altLang="en-US" sz="2400"/>
              <a:t>記憶装置</a:t>
            </a:r>
          </a:p>
          <a:p>
            <a:pPr lvl="1"/>
            <a:r>
              <a:rPr lang="ja-JP" altLang="en-US" sz="2400"/>
              <a:t>入力装置</a:t>
            </a:r>
          </a:p>
          <a:p>
            <a:pPr lvl="1"/>
            <a:r>
              <a:rPr lang="ja-JP" altLang="en-US" sz="2400"/>
              <a:t>出力装置</a:t>
            </a:r>
          </a:p>
        </p:txBody>
      </p:sp>
      <p:pic>
        <p:nvPicPr>
          <p:cNvPr id="6151" name="Picture 7" descr="system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752725" y="2636838"/>
            <a:ext cx="6140450" cy="3095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スライド番号プレースホルダー 1"/>
          <p:cNvSpPr>
            <a:spLocks noGrp="1"/>
          </p:cNvSpPr>
          <p:nvPr>
            <p:ph type="sldNum" sz="quarter" idx="12"/>
          </p:nvPr>
        </p:nvSpPr>
        <p:spPr/>
        <p:txBody>
          <a:bodyPr/>
          <a:lstStyle/>
          <a:p>
            <a:fld id="{60AB4FA0-D9BD-4C46-8D0C-80EBD9B517F4}" type="slidenum">
              <a:rPr lang="en-US" altLang="ja-JP" smtClean="0"/>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ja-JP" altLang="en-US"/>
              <a:t>実験用</a:t>
            </a:r>
            <a:r>
              <a:rPr lang="en-US" altLang="ja-JP"/>
              <a:t>CPU</a:t>
            </a:r>
            <a:r>
              <a:rPr lang="ja-JP" altLang="en-US"/>
              <a:t>ボードの構成</a:t>
            </a:r>
          </a:p>
        </p:txBody>
      </p:sp>
      <p:pic>
        <p:nvPicPr>
          <p:cNvPr id="10246" name="Picture 6" descr="system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92275" y="1300163"/>
            <a:ext cx="5759450" cy="52371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ja-JP" altLang="en-US"/>
              <a:t>計算機ハードの実験 </a:t>
            </a:r>
            <a:r>
              <a:rPr lang="en-US" altLang="ja-JP"/>
              <a:t>(</a:t>
            </a:r>
            <a:r>
              <a:rPr lang="ja-JP" altLang="en-US"/>
              <a:t>情報コース</a:t>
            </a:r>
            <a:r>
              <a:rPr lang="en-US" altLang="ja-JP"/>
              <a:t>)</a:t>
            </a:r>
          </a:p>
        </p:txBody>
      </p:sp>
      <p:pic>
        <p:nvPicPr>
          <p:cNvPr id="25603" name="Picture 3" descr="system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92275" y="1300163"/>
            <a:ext cx="5759450" cy="52371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604" name="Rectangle 4"/>
          <p:cNvSpPr>
            <a:spLocks noChangeArrowheads="1"/>
          </p:cNvSpPr>
          <p:nvPr/>
        </p:nvSpPr>
        <p:spPr bwMode="auto">
          <a:xfrm>
            <a:off x="1258888" y="2781300"/>
            <a:ext cx="2305050" cy="3887788"/>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05" name="Text Box 5"/>
          <p:cNvSpPr txBox="1">
            <a:spLocks noChangeArrowheads="1"/>
          </p:cNvSpPr>
          <p:nvPr/>
        </p:nvSpPr>
        <p:spPr bwMode="auto">
          <a:xfrm>
            <a:off x="3635375" y="6092825"/>
            <a:ext cx="34559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solidFill>
                  <a:srgbClr val="FF0000"/>
                </a:solidFill>
              </a:rPr>
              <a:t>第</a:t>
            </a:r>
            <a:r>
              <a:rPr lang="en-US" altLang="ja-JP">
                <a:solidFill>
                  <a:srgbClr val="FF0000"/>
                </a:solidFill>
              </a:rPr>
              <a:t>1: </a:t>
            </a:r>
            <a:r>
              <a:rPr lang="ja-JP" altLang="en-US">
                <a:solidFill>
                  <a:srgbClr val="FF0000"/>
                </a:solidFill>
              </a:rPr>
              <a:t>計測用ハードウェアの理解とプログラム作成</a:t>
            </a:r>
          </a:p>
        </p:txBody>
      </p:sp>
      <p:sp>
        <p:nvSpPr>
          <p:cNvPr id="25606" name="Rectangle 6"/>
          <p:cNvSpPr>
            <a:spLocks noChangeArrowheads="1"/>
          </p:cNvSpPr>
          <p:nvPr/>
        </p:nvSpPr>
        <p:spPr bwMode="auto">
          <a:xfrm>
            <a:off x="1619250" y="2565400"/>
            <a:ext cx="1800225" cy="2016125"/>
          </a:xfrm>
          <a:prstGeom prst="rect">
            <a:avLst/>
          </a:prstGeom>
          <a:noFill/>
          <a:ln w="1905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07" name="Text Box 7"/>
          <p:cNvSpPr txBox="1">
            <a:spLocks noChangeArrowheads="1"/>
          </p:cNvSpPr>
          <p:nvPr/>
        </p:nvSpPr>
        <p:spPr bwMode="auto">
          <a:xfrm>
            <a:off x="1547193" y="2133600"/>
            <a:ext cx="19446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dirty="0">
                <a:solidFill>
                  <a:srgbClr val="0000FF"/>
                </a:solidFill>
              </a:rPr>
              <a:t>第</a:t>
            </a:r>
            <a:r>
              <a:rPr lang="en-US" altLang="ja-JP" dirty="0">
                <a:solidFill>
                  <a:srgbClr val="0000FF"/>
                </a:solidFill>
              </a:rPr>
              <a:t>2: CPU</a:t>
            </a:r>
            <a:r>
              <a:rPr lang="ja-JP" altLang="en-US" dirty="0">
                <a:solidFill>
                  <a:srgbClr val="0000FF"/>
                </a:solidFill>
              </a:rPr>
              <a:t>の製作</a:t>
            </a:r>
          </a:p>
        </p:txBody>
      </p:sp>
      <p:sp>
        <p:nvSpPr>
          <p:cNvPr id="25608" name="Rectangle 8"/>
          <p:cNvSpPr>
            <a:spLocks noChangeArrowheads="1"/>
          </p:cNvSpPr>
          <p:nvPr/>
        </p:nvSpPr>
        <p:spPr bwMode="auto">
          <a:xfrm>
            <a:off x="1475085" y="2133600"/>
            <a:ext cx="3312939" cy="2591594"/>
          </a:xfrm>
          <a:prstGeom prst="rect">
            <a:avLst/>
          </a:prstGeom>
          <a:noFill/>
          <a:ln w="19050">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609" name="Text Box 9"/>
          <p:cNvSpPr txBox="1">
            <a:spLocks noChangeArrowheads="1"/>
          </p:cNvSpPr>
          <p:nvPr/>
        </p:nvSpPr>
        <p:spPr bwMode="auto">
          <a:xfrm>
            <a:off x="898935" y="1764268"/>
            <a:ext cx="30249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dirty="0">
                <a:solidFill>
                  <a:srgbClr val="FF00FF"/>
                </a:solidFill>
              </a:rPr>
              <a:t>第</a:t>
            </a:r>
            <a:r>
              <a:rPr lang="en-US" altLang="ja-JP" dirty="0">
                <a:solidFill>
                  <a:srgbClr val="FF00FF"/>
                </a:solidFill>
              </a:rPr>
              <a:t>3: </a:t>
            </a:r>
            <a:r>
              <a:rPr lang="en-US" altLang="ja-JP" dirty="0" smtClean="0">
                <a:solidFill>
                  <a:srgbClr val="FF00FF"/>
                </a:solidFill>
              </a:rPr>
              <a:t>FPGA</a:t>
            </a:r>
            <a:r>
              <a:rPr lang="ja-JP" altLang="en-US" dirty="0" smtClean="0">
                <a:solidFill>
                  <a:srgbClr val="FF00FF"/>
                </a:solidFill>
              </a:rPr>
              <a:t>による</a:t>
            </a:r>
            <a:r>
              <a:rPr lang="en-US" altLang="ja-JP" dirty="0" smtClean="0">
                <a:solidFill>
                  <a:srgbClr val="FF00FF"/>
                </a:solidFill>
              </a:rPr>
              <a:t>CPU</a:t>
            </a:r>
            <a:r>
              <a:rPr lang="ja-JP" altLang="en-US" dirty="0" smtClean="0">
                <a:solidFill>
                  <a:srgbClr val="FF00FF"/>
                </a:solidFill>
              </a:rPr>
              <a:t>設計</a:t>
            </a:r>
            <a:endParaRPr lang="ja-JP" altLang="en-US" dirty="0">
              <a:solidFill>
                <a:srgbClr val="FF00FF"/>
              </a:solidFill>
            </a:endParaRPr>
          </a:p>
        </p:txBody>
      </p:sp>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6</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60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60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6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p:bldP spid="25606" grpId="0" animBg="1"/>
      <p:bldP spid="25607" grpId="0"/>
      <p:bldP spid="25608" grpId="0" animBg="1"/>
      <p:bldP spid="2560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ja-JP" altLang="en-US"/>
              <a:t>実験用</a:t>
            </a:r>
            <a:r>
              <a:rPr lang="en-US" altLang="ja-JP"/>
              <a:t>CPU</a:t>
            </a:r>
            <a:r>
              <a:rPr lang="ja-JP" altLang="en-US"/>
              <a:t>ボード</a:t>
            </a:r>
          </a:p>
        </p:txBody>
      </p:sp>
      <p:pic>
        <p:nvPicPr>
          <p:cNvPr id="8198" name="Picture 6" descr="boar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76375" y="1412875"/>
            <a:ext cx="6335713" cy="4754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9" name="Oval 7"/>
          <p:cNvSpPr>
            <a:spLocks noChangeArrowheads="1"/>
          </p:cNvSpPr>
          <p:nvPr/>
        </p:nvSpPr>
        <p:spPr bwMode="auto">
          <a:xfrm>
            <a:off x="5435600" y="3573463"/>
            <a:ext cx="1152525" cy="1223962"/>
          </a:xfrm>
          <a:prstGeom prst="ellipse">
            <a:avLst/>
          </a:prstGeom>
          <a:noFill/>
          <a:ln w="31750">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0" name="Text Box 8"/>
          <p:cNvSpPr txBox="1">
            <a:spLocks noChangeArrowheads="1"/>
          </p:cNvSpPr>
          <p:nvPr/>
        </p:nvSpPr>
        <p:spPr bwMode="auto">
          <a:xfrm>
            <a:off x="6227763" y="4797425"/>
            <a:ext cx="11525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800">
                <a:solidFill>
                  <a:srgbClr val="66FFFF"/>
                </a:solidFill>
              </a:rPr>
              <a:t>CPU</a:t>
            </a:r>
          </a:p>
        </p:txBody>
      </p:sp>
      <p:sp>
        <p:nvSpPr>
          <p:cNvPr id="8201" name="Oval 9"/>
          <p:cNvSpPr>
            <a:spLocks noChangeArrowheads="1"/>
          </p:cNvSpPr>
          <p:nvPr/>
        </p:nvSpPr>
        <p:spPr bwMode="auto">
          <a:xfrm>
            <a:off x="1763713" y="4941888"/>
            <a:ext cx="2808287" cy="647700"/>
          </a:xfrm>
          <a:prstGeom prst="ellipse">
            <a:avLst/>
          </a:prstGeom>
          <a:noFill/>
          <a:ln w="31750">
            <a:solidFill>
              <a:srgbClr val="66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solidFill>
                <a:srgbClr val="66FFFF"/>
              </a:solidFill>
            </a:endParaRPr>
          </a:p>
        </p:txBody>
      </p:sp>
      <p:sp>
        <p:nvSpPr>
          <p:cNvPr id="8202" name="Text Box 10"/>
          <p:cNvSpPr txBox="1">
            <a:spLocks noChangeArrowheads="1"/>
          </p:cNvSpPr>
          <p:nvPr/>
        </p:nvSpPr>
        <p:spPr bwMode="auto">
          <a:xfrm>
            <a:off x="1692275" y="5589588"/>
            <a:ext cx="32400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solidFill>
                  <a:srgbClr val="66FFFF"/>
                </a:solidFill>
              </a:rPr>
              <a:t>押しボタンスイッチ</a:t>
            </a:r>
          </a:p>
        </p:txBody>
      </p:sp>
      <p:sp>
        <p:nvSpPr>
          <p:cNvPr id="8203" name="Oval 11"/>
          <p:cNvSpPr>
            <a:spLocks noChangeArrowheads="1"/>
          </p:cNvSpPr>
          <p:nvPr/>
        </p:nvSpPr>
        <p:spPr bwMode="auto">
          <a:xfrm>
            <a:off x="1979613" y="2205038"/>
            <a:ext cx="2808287" cy="647700"/>
          </a:xfrm>
          <a:prstGeom prst="ellipse">
            <a:avLst/>
          </a:prstGeom>
          <a:noFill/>
          <a:ln w="317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4" name="Text Box 12"/>
          <p:cNvSpPr txBox="1">
            <a:spLocks noChangeArrowheads="1"/>
          </p:cNvSpPr>
          <p:nvPr/>
        </p:nvSpPr>
        <p:spPr bwMode="auto">
          <a:xfrm>
            <a:off x="1403350" y="1557338"/>
            <a:ext cx="35290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solidFill>
                  <a:srgbClr val="0000FF"/>
                </a:solidFill>
              </a:rPr>
              <a:t>発光ダイオード </a:t>
            </a:r>
            <a:r>
              <a:rPr lang="en-US" altLang="ja-JP" sz="2800">
                <a:solidFill>
                  <a:srgbClr val="0000FF"/>
                </a:solidFill>
              </a:rPr>
              <a:t>(LED)</a:t>
            </a:r>
          </a:p>
        </p:txBody>
      </p:sp>
      <p:sp>
        <p:nvSpPr>
          <p:cNvPr id="8205" name="Oval 13"/>
          <p:cNvSpPr>
            <a:spLocks noChangeArrowheads="1"/>
          </p:cNvSpPr>
          <p:nvPr/>
        </p:nvSpPr>
        <p:spPr bwMode="auto">
          <a:xfrm>
            <a:off x="4932363" y="2205038"/>
            <a:ext cx="1800225" cy="647700"/>
          </a:xfrm>
          <a:prstGeom prst="ellipse">
            <a:avLst/>
          </a:prstGeom>
          <a:noFill/>
          <a:ln w="317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6" name="Text Box 14"/>
          <p:cNvSpPr txBox="1">
            <a:spLocks noChangeArrowheads="1"/>
          </p:cNvSpPr>
          <p:nvPr/>
        </p:nvSpPr>
        <p:spPr bwMode="auto">
          <a:xfrm>
            <a:off x="5003800" y="1685925"/>
            <a:ext cx="39608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800">
                <a:solidFill>
                  <a:srgbClr val="0000FF"/>
                </a:solidFill>
              </a:rPr>
              <a:t>7</a:t>
            </a:r>
            <a:r>
              <a:rPr lang="ja-JP" altLang="en-US" sz="2800">
                <a:solidFill>
                  <a:srgbClr val="0000FF"/>
                </a:solidFill>
              </a:rPr>
              <a:t>セグメント</a:t>
            </a:r>
            <a:r>
              <a:rPr lang="en-US" altLang="ja-JP" sz="2800">
                <a:solidFill>
                  <a:srgbClr val="0000FF"/>
                </a:solidFill>
              </a:rPr>
              <a:t>LED</a:t>
            </a:r>
            <a:r>
              <a:rPr lang="ja-JP" altLang="en-US" sz="2800">
                <a:solidFill>
                  <a:srgbClr val="0000FF"/>
                </a:solidFill>
              </a:rPr>
              <a:t>表示器</a:t>
            </a:r>
          </a:p>
        </p:txBody>
      </p:sp>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sz="4000"/>
              <a:t>コンピュータによるアナログ電圧測定</a:t>
            </a:r>
          </a:p>
        </p:txBody>
      </p:sp>
      <p:sp>
        <p:nvSpPr>
          <p:cNvPr id="14339" name="Rectangle 3"/>
          <p:cNvSpPr>
            <a:spLocks noGrp="1" noChangeArrowheads="1"/>
          </p:cNvSpPr>
          <p:nvPr>
            <p:ph type="body" idx="1"/>
          </p:nvPr>
        </p:nvSpPr>
        <p:spPr/>
        <p:txBody>
          <a:bodyPr/>
          <a:lstStyle/>
          <a:p>
            <a:r>
              <a:rPr lang="ja-JP" altLang="en-US"/>
              <a:t>コンピュータ</a:t>
            </a:r>
          </a:p>
          <a:p>
            <a:pPr lvl="1"/>
            <a:r>
              <a:rPr lang="ja-JP" altLang="en-US"/>
              <a:t>ディジタルの世界</a:t>
            </a:r>
          </a:p>
          <a:p>
            <a:pPr lvl="1"/>
            <a:r>
              <a:rPr lang="en-US" altLang="ja-JP"/>
              <a:t>0</a:t>
            </a:r>
            <a:r>
              <a:rPr lang="ja-JP" altLang="en-US"/>
              <a:t>と</a:t>
            </a:r>
            <a:r>
              <a:rPr lang="en-US" altLang="ja-JP"/>
              <a:t>1</a:t>
            </a:r>
            <a:r>
              <a:rPr lang="ja-JP" altLang="en-US"/>
              <a:t>のみ、数値列</a:t>
            </a:r>
          </a:p>
          <a:p>
            <a:r>
              <a:rPr lang="ja-JP" altLang="en-US"/>
              <a:t>世の中の回路</a:t>
            </a:r>
          </a:p>
          <a:p>
            <a:pPr lvl="1"/>
            <a:r>
              <a:rPr lang="ja-JP" altLang="en-US"/>
              <a:t>アナログの世界</a:t>
            </a:r>
          </a:p>
          <a:p>
            <a:pPr lvl="1"/>
            <a:r>
              <a:rPr lang="ja-JP" altLang="en-US"/>
              <a:t>電圧は連続値</a:t>
            </a:r>
          </a:p>
          <a:p>
            <a:r>
              <a:rPr lang="ja-JP" altLang="en-US"/>
              <a:t>アナログとディジタルの変換が必要</a:t>
            </a:r>
          </a:p>
          <a:p>
            <a:endParaRPr lang="en-US" altLang="ja-JP"/>
          </a:p>
        </p:txBody>
      </p:sp>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r>
              <a:rPr lang="ja-JP" altLang="en-US" sz="4000"/>
              <a:t>コンピュータによるアナログ電圧測定</a:t>
            </a:r>
          </a:p>
        </p:txBody>
      </p:sp>
      <p:pic>
        <p:nvPicPr>
          <p:cNvPr id="12294" name="Picture 6" descr="measure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03350" y="1557338"/>
            <a:ext cx="6651625" cy="4573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スライド番号プレースホルダー 1"/>
          <p:cNvSpPr>
            <a:spLocks noGrp="1"/>
          </p:cNvSpPr>
          <p:nvPr>
            <p:ph type="sldNum" sz="quarter" idx="12"/>
          </p:nvPr>
        </p:nvSpPr>
        <p:spPr/>
        <p:txBody>
          <a:bodyPr/>
          <a:lstStyle/>
          <a:p>
            <a:fld id="{75A2E639-4C91-4AE2-839D-2380395B4F4D}" type="slidenum">
              <a:rPr lang="en-US" altLang="ja-JP" smtClean="0"/>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TotalTime>
  <Words>1163</Words>
  <Application>Microsoft Office PowerPoint</Application>
  <PresentationFormat>画面に合わせる (4:3)</PresentationFormat>
  <Paragraphs>237</Paragraphs>
  <Slides>31</Slides>
  <Notes>0</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標準デザイン</vt:lpstr>
      <vt:lpstr>情報システム工学実験第1 1-4 パソコンによる 計測インターフェース技術1</vt:lpstr>
      <vt:lpstr>目的</vt:lpstr>
      <vt:lpstr>この実験の目的</vt:lpstr>
      <vt:lpstr>コンピュータの構成</vt:lpstr>
      <vt:lpstr>実験用CPUボードの構成</vt:lpstr>
      <vt:lpstr>計算機ハードの実験 (情報コース)</vt:lpstr>
      <vt:lpstr>実験用CPUボード</vt:lpstr>
      <vt:lpstr>コンピュータによるアナログ電圧測定</vt:lpstr>
      <vt:lpstr>コンピュータによるアナログ電圧測定</vt:lpstr>
      <vt:lpstr>実験の内容</vt:lpstr>
      <vt:lpstr>マイコンのプログラミング</vt:lpstr>
      <vt:lpstr>D/A変換器</vt:lpstr>
      <vt:lpstr>D/A変換のプログラム(1)</vt:lpstr>
      <vt:lpstr>D/A変換のプログラム(2)</vt:lpstr>
      <vt:lpstr>A/D変換器</vt:lpstr>
      <vt:lpstr>注意1: 実際のプログラミング</vt:lpstr>
      <vt:lpstr>注意2: コンパイラの制限など</vt:lpstr>
      <vt:lpstr>注意3: 実験日程</vt:lpstr>
      <vt:lpstr>注意4: 急がば回れ</vt:lpstr>
      <vt:lpstr>情報システム工学実験第1 1-4　パソコンによる 計測インターフェース技術1</vt:lpstr>
      <vt:lpstr>入力・出力電圧の測定</vt:lpstr>
      <vt:lpstr>D/A変換器</vt:lpstr>
      <vt:lpstr>D/A変換のプログラム(1)</vt:lpstr>
      <vt:lpstr>D/A変換のプログラム(2)</vt:lpstr>
      <vt:lpstr>A/D変換器</vt:lpstr>
      <vt:lpstr>A/D変換のプログラム</vt:lpstr>
      <vt:lpstr>A/D変換器の実験</vt:lpstr>
      <vt:lpstr>入力・出力電圧の関係を測定する</vt:lpstr>
      <vt:lpstr>入力・出力電圧の測定</vt:lpstr>
      <vt:lpstr>自動測定</vt:lpstr>
      <vt:lpstr>注意</vt:lpstr>
    </vt:vector>
  </TitlesOfParts>
  <Company>Kanazawa Univ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情報システム工学実験第1 1-5 パソコンによる 計測インターフェース技術1</dc:title>
  <dc:creator>hirano</dc:creator>
  <cp:lastModifiedBy>Akihiro HIRANO</cp:lastModifiedBy>
  <cp:revision>43</cp:revision>
  <cp:lastPrinted>2013-09-26T09:49:22Z</cp:lastPrinted>
  <dcterms:created xsi:type="dcterms:W3CDTF">2006-10-24T06:59:16Z</dcterms:created>
  <dcterms:modified xsi:type="dcterms:W3CDTF">2013-10-07T06:58:00Z</dcterms:modified>
</cp:coreProperties>
</file>